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3" r:id="rId2"/>
    <p:sldId id="3282" r:id="rId3"/>
    <p:sldId id="3280" r:id="rId4"/>
    <p:sldId id="327" r:id="rId5"/>
    <p:sldId id="346" r:id="rId6"/>
    <p:sldId id="3301" r:id="rId7"/>
    <p:sldId id="3284" r:id="rId8"/>
    <p:sldId id="3295" r:id="rId9"/>
    <p:sldId id="3297" r:id="rId10"/>
    <p:sldId id="3299" r:id="rId11"/>
    <p:sldId id="3300" r:id="rId12"/>
    <p:sldId id="3298" r:id="rId13"/>
    <p:sldId id="3289" r:id="rId14"/>
    <p:sldId id="3290" r:id="rId15"/>
    <p:sldId id="3291" r:id="rId16"/>
    <p:sldId id="3292" r:id="rId17"/>
    <p:sldId id="797" r:id="rId18"/>
    <p:sldId id="3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ADD"/>
    <a:srgbClr val="3364C0"/>
    <a:srgbClr val="469ADD"/>
    <a:srgbClr val="64B6EE"/>
    <a:srgbClr val="2C43B0"/>
    <a:srgbClr val="427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BDFBC1-718E-0FBC-11D1-1EDC8BE11C08}" v="411" dt="2024-10-03T18:19:44.994"/>
    <p1510:client id="{E5C3F948-CBB0-7D5A-472B-357A6A430E7F}" v="3" dt="2024-10-04T16:18:31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04838-911B-45E8-8016-E739E4DCDE9A}" type="datetimeFigureOut"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0B5E6-57FD-4537-9945-A90B86CC98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7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Tags: statement, overview, left aligned text, right aligned image, callouts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AF6D-BA0E-4594-94DB-478664329D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Tags: goals,</a:t>
            </a:r>
            <a:r>
              <a:rPr lang="en-US" baseline="0"/>
              <a:t> objectives, approach, outcomes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9E7E8-36E4-467C-8300-85BCF6933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0B5E6-57FD-4537-9945-A90B86CC98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0B5E6-57FD-4537-9945-A90B86CC98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0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nsulting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481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D9DED990-BD8A-0241-8009-44EC94BBE1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923" y="13855"/>
            <a:ext cx="6844723" cy="64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2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DC220-FDA0-41D7-98BA-BB440BC4A90B}"/>
              </a:ext>
            </a:extLst>
          </p:cNvPr>
          <p:cNvSpPr/>
          <p:nvPr userDrawn="1"/>
        </p:nvSpPr>
        <p:spPr bwMode="gray">
          <a:xfrm>
            <a:off x="11568701" y="6482993"/>
            <a:ext cx="503434" cy="3750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D1E82-7DE3-46EF-9065-6719F60566AC}"/>
              </a:ext>
            </a:extLst>
          </p:cNvPr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DC2670-5D11-4421-8167-B380A667E4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688" y="684903"/>
            <a:ext cx="11390734" cy="454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SzPct val="100000"/>
              <a:buNone/>
              <a:defRPr lang="en-US" sz="1200" kern="1200" noProof="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91C14F-ED57-4012-8301-39F6E6B9E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688" y="238607"/>
            <a:ext cx="11390734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1219170" rtl="0" eaLnBrk="1" latinLnBrk="0" hangingPunct="1">
              <a:spcBef>
                <a:spcPct val="0"/>
              </a:spcBef>
              <a:buNone/>
              <a:defRPr lang="en-US" sz="2400" b="1" i="0" kern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51527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D0DC-3853-5040-A3D4-605F29FF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6" y="558800"/>
            <a:ext cx="11252200" cy="505290"/>
          </a:xfrm>
        </p:spPr>
        <p:txBody>
          <a:bodyPr anchor="b"/>
          <a:lstStyle>
            <a:lvl1pPr>
              <a:lnSpc>
                <a:spcPct val="80000"/>
              </a:lnSpc>
              <a:defRPr sz="36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7C0DFF2-D65B-2C49-93EB-7FBEAF7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296" y="1112803"/>
            <a:ext cx="11290104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C53FB50-D1D6-AF42-954E-A60FFED3BC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135" y="344424"/>
            <a:ext cx="4703575" cy="1768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tx1">
                    <a:lumMod val="50000"/>
                    <a:lumOff val="5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76648752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8000" y="295683"/>
            <a:ext cx="11136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203771" y="6491553"/>
            <a:ext cx="463296" cy="329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5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s://research.com/universities-colleges/college-dropout-rate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6BAA2CE-089C-4996-B981-F2E4A4C89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977" y="5845180"/>
            <a:ext cx="6529068" cy="912045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2800"/>
              <a:t>Student Success with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19433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68A5EAB9-D806-A9AD-273C-65F0B3BD2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4672D-F67F-17E6-1B42-7A6F982492CF}"/>
              </a:ext>
            </a:extLst>
          </p:cNvPr>
          <p:cNvSpPr txBox="1"/>
          <p:nvPr/>
        </p:nvSpPr>
        <p:spPr>
          <a:xfrm>
            <a:off x="901485" y="126569"/>
            <a:ext cx="2743200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solidFill>
                  <a:srgbClr val="FFFFFF"/>
                </a:solidFill>
                <a:latin typeface="Aptos Display"/>
                <a:cs typeface="Segoe UI"/>
              </a:rPr>
              <a:t>Key Data Attributes and Their Relationship with the Gender</a:t>
            </a:r>
            <a:endParaRPr lang="en-US"/>
          </a:p>
          <a:p>
            <a:r>
              <a:rPr lang="en-US" sz="2500">
                <a:latin typeface="Aptos Display"/>
                <a:cs typeface="Segoe UI"/>
              </a:rPr>
              <a:t>​</a:t>
            </a:r>
            <a:endParaRPr lang="en-US"/>
          </a:p>
          <a:p>
            <a:r>
              <a:rPr lang="en-US" sz="2500">
                <a:latin typeface="Aptos Display"/>
                <a:cs typeface="Segoe UI"/>
              </a:rPr>
              <a:t>​</a:t>
            </a:r>
          </a:p>
        </p:txBody>
      </p:sp>
      <p:pic>
        <p:nvPicPr>
          <p:cNvPr id="2" name="Picture 1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48BC17D1-E763-D696-9C93-3458724F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78" y="477520"/>
            <a:ext cx="7204364" cy="495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72507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AEFE2D-ABDD-6ADD-27A2-FF1D20F5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00000"/>
                </a:solidFill>
                <a:latin typeface="Aptos"/>
                <a:ea typeface="Open Sans"/>
                <a:cs typeface="Open Sans"/>
              </a:rPr>
              <a:t>Metrics that we are looking for</a:t>
            </a:r>
            <a:endParaRPr lang="en-US" sz="3200" b="0">
              <a:solidFill>
                <a:srgbClr val="000000"/>
              </a:solidFill>
              <a:latin typeface="Aptos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9A1FC-A169-6498-05F0-8C0CEC138B44}"/>
              </a:ext>
            </a:extLst>
          </p:cNvPr>
          <p:cNvSpPr txBox="1"/>
          <p:nvPr/>
        </p:nvSpPr>
        <p:spPr>
          <a:xfrm>
            <a:off x="551688" y="1175921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Certainly!!! when creating a machine learning model, particularly one designed to predict student dropout, it's essential to understand key performance metrics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Pentagon 15">
            <a:extLst>
              <a:ext uri="{FF2B5EF4-FFF2-40B4-BE49-F238E27FC236}">
                <a16:creationId xmlns:a16="http://schemas.microsoft.com/office/drawing/2014/main" id="{8FC3F93A-5228-021A-43DD-270335F08243}"/>
              </a:ext>
            </a:extLst>
          </p:cNvPr>
          <p:cNvSpPr/>
          <p:nvPr/>
        </p:nvSpPr>
        <p:spPr>
          <a:xfrm>
            <a:off x="1141381" y="1752113"/>
            <a:ext cx="1869471" cy="44087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Precision </a:t>
            </a:r>
          </a:p>
        </p:txBody>
      </p:sp>
      <p:sp>
        <p:nvSpPr>
          <p:cNvPr id="7" name="Pentagon 15">
            <a:extLst>
              <a:ext uri="{FF2B5EF4-FFF2-40B4-BE49-F238E27FC236}">
                <a16:creationId xmlns:a16="http://schemas.microsoft.com/office/drawing/2014/main" id="{C51D1DC5-794D-81C5-A2CC-646F10B0A31F}"/>
              </a:ext>
            </a:extLst>
          </p:cNvPr>
          <p:cNvSpPr/>
          <p:nvPr/>
        </p:nvSpPr>
        <p:spPr>
          <a:xfrm>
            <a:off x="1133032" y="4838813"/>
            <a:ext cx="1869471" cy="44087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Accuracy</a:t>
            </a:r>
          </a:p>
        </p:txBody>
      </p:sp>
      <p:sp>
        <p:nvSpPr>
          <p:cNvPr id="8" name="Pentagon 15">
            <a:extLst>
              <a:ext uri="{FF2B5EF4-FFF2-40B4-BE49-F238E27FC236}">
                <a16:creationId xmlns:a16="http://schemas.microsoft.com/office/drawing/2014/main" id="{1F477062-788E-FCB4-00E4-500C3908C956}"/>
              </a:ext>
            </a:extLst>
          </p:cNvPr>
          <p:cNvSpPr/>
          <p:nvPr/>
        </p:nvSpPr>
        <p:spPr>
          <a:xfrm>
            <a:off x="1133032" y="3250196"/>
            <a:ext cx="1869471" cy="440871"/>
          </a:xfrm>
          <a:prstGeom prst="homePlate">
            <a:avLst/>
          </a:prstGeom>
          <a:solidFill>
            <a:srgbClr val="4C9AD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9" name="正方形/長方形 11">
            <a:extLst>
              <a:ext uri="{FF2B5EF4-FFF2-40B4-BE49-F238E27FC236}">
                <a16:creationId xmlns:a16="http://schemas.microsoft.com/office/drawing/2014/main" id="{946540CE-162E-102B-A5C5-0CA05AE0BDCA}"/>
              </a:ext>
            </a:extLst>
          </p:cNvPr>
          <p:cNvSpPr/>
          <p:nvPr/>
        </p:nvSpPr>
        <p:spPr bwMode="gray">
          <a:xfrm>
            <a:off x="3600544" y="1693567"/>
            <a:ext cx="3665330" cy="811367"/>
          </a:xfrm>
          <a:prstGeom prst="rect">
            <a:avLst/>
          </a:prstGeom>
          <a:noFill/>
          <a:ln w="12700">
            <a:solidFill>
              <a:srgbClr val="BB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 anchorCtr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Precision measures the proportion of predicted positives that are actually positive.</a:t>
            </a:r>
            <a:endParaRPr lang="en-US" sz="1600" b="1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正方形/長方形 11">
            <a:extLst>
              <a:ext uri="{FF2B5EF4-FFF2-40B4-BE49-F238E27FC236}">
                <a16:creationId xmlns:a16="http://schemas.microsoft.com/office/drawing/2014/main" id="{722493B3-7020-8DC0-68CE-F40713A125D0}"/>
              </a:ext>
            </a:extLst>
          </p:cNvPr>
          <p:cNvSpPr/>
          <p:nvPr/>
        </p:nvSpPr>
        <p:spPr bwMode="gray">
          <a:xfrm>
            <a:off x="3496232" y="4641885"/>
            <a:ext cx="3665330" cy="811367"/>
          </a:xfrm>
          <a:prstGeom prst="rect">
            <a:avLst/>
          </a:prstGeom>
          <a:noFill/>
          <a:ln w="12700">
            <a:solidFill>
              <a:srgbClr val="BB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Accuracy measures the proportion of all predictions</a:t>
            </a:r>
            <a:r>
              <a:rPr lang="en-US" sz="16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that are correct.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正方形/長方形 11">
            <a:extLst>
              <a:ext uri="{FF2B5EF4-FFF2-40B4-BE49-F238E27FC236}">
                <a16:creationId xmlns:a16="http://schemas.microsoft.com/office/drawing/2014/main" id="{DDFBAE62-1C8B-C90E-C94A-6B6D74093287}"/>
              </a:ext>
            </a:extLst>
          </p:cNvPr>
          <p:cNvSpPr/>
          <p:nvPr/>
        </p:nvSpPr>
        <p:spPr bwMode="gray">
          <a:xfrm>
            <a:off x="3496232" y="3076096"/>
            <a:ext cx="3665330" cy="811367"/>
          </a:xfrm>
          <a:prstGeom prst="rect">
            <a:avLst/>
          </a:prstGeom>
          <a:noFill/>
          <a:ln w="12700">
            <a:solidFill>
              <a:srgbClr val="BB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Recall measures the proportion of actual positives that are correctly identified by the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FBE3E-D88D-25A3-A305-383626B05A8C}"/>
              </a:ext>
            </a:extLst>
          </p:cNvPr>
          <p:cNvSpPr txBox="1"/>
          <p:nvPr/>
        </p:nvSpPr>
        <p:spPr>
          <a:xfrm>
            <a:off x="7664995" y="1776085"/>
            <a:ext cx="4066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%  of students predicted to drop out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2AE43-2681-978B-1139-C7D150AE8A3E}"/>
              </a:ext>
            </a:extLst>
          </p:cNvPr>
          <p:cNvSpPr txBox="1"/>
          <p:nvPr/>
        </p:nvSpPr>
        <p:spPr>
          <a:xfrm>
            <a:off x="7560683" y="3101299"/>
            <a:ext cx="4170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% of students who actually drop out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010914-6D1C-4E8F-30F5-7026F1CDA074}"/>
              </a:ext>
            </a:extLst>
          </p:cNvPr>
          <p:cNvSpPr/>
          <p:nvPr/>
        </p:nvSpPr>
        <p:spPr>
          <a:xfrm>
            <a:off x="8455631" y="781386"/>
            <a:ext cx="2599362" cy="472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 our model this means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D33EC-427C-A55D-4C5B-B112DD2DFCA9}"/>
              </a:ext>
            </a:extLst>
          </p:cNvPr>
          <p:cNvSpPr txBox="1"/>
          <p:nvPr/>
        </p:nvSpPr>
        <p:spPr>
          <a:xfrm>
            <a:off x="7560683" y="4633353"/>
            <a:ext cx="4170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% of how many predictions were right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1163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764E-8C00-1C95-2086-E77BCF20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ptos"/>
                <a:ea typeface="Open Sans"/>
                <a:cs typeface="Open Sans"/>
              </a:rPr>
              <a:t>Choosing the models</a:t>
            </a:r>
            <a:endParaRPr lang="en-US" b="0">
              <a:latin typeface="Aptos"/>
              <a:ea typeface="Open Sans"/>
              <a:cs typeface="Open Sa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713E9-8956-D177-91E2-782F000EA40B}"/>
              </a:ext>
            </a:extLst>
          </p:cNvPr>
          <p:cNvGrpSpPr/>
          <p:nvPr/>
        </p:nvGrpSpPr>
        <p:grpSpPr>
          <a:xfrm>
            <a:off x="99332" y="1424233"/>
            <a:ext cx="11977949" cy="4589941"/>
            <a:chOff x="1902762" y="1752385"/>
            <a:chExt cx="8703647" cy="4515771"/>
          </a:xfrm>
        </p:grpSpPr>
        <p:sp>
          <p:nvSpPr>
            <p:cNvPr id="7" name="Pentagon 9">
              <a:extLst>
                <a:ext uri="{FF2B5EF4-FFF2-40B4-BE49-F238E27FC236}">
                  <a16:creationId xmlns:a16="http://schemas.microsoft.com/office/drawing/2014/main" id="{01E077C7-CF8E-473C-4DE7-87AB3A9229B8}"/>
                </a:ext>
              </a:extLst>
            </p:cNvPr>
            <p:cNvSpPr/>
            <p:nvPr/>
          </p:nvSpPr>
          <p:spPr>
            <a:xfrm>
              <a:off x="2039620" y="1776414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8" name="Pentagon 9">
              <a:extLst>
                <a:ext uri="{FF2B5EF4-FFF2-40B4-BE49-F238E27FC236}">
                  <a16:creationId xmlns:a16="http://schemas.microsoft.com/office/drawing/2014/main" id="{0C632C5C-9EE5-51E9-CF98-1C3CC5B6282F}"/>
                </a:ext>
              </a:extLst>
            </p:cNvPr>
            <p:cNvSpPr/>
            <p:nvPr/>
          </p:nvSpPr>
          <p:spPr>
            <a:xfrm>
              <a:off x="4221582" y="1791428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57E2450F-AE39-4EB4-04A5-029DD0A5EE32}"/>
                </a:ext>
              </a:extLst>
            </p:cNvPr>
            <p:cNvSpPr/>
            <p:nvPr/>
          </p:nvSpPr>
          <p:spPr>
            <a:xfrm>
              <a:off x="6403543" y="1775044"/>
              <a:ext cx="2032804" cy="810778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2" name="Pentagon 9">
              <a:extLst>
                <a:ext uri="{FF2B5EF4-FFF2-40B4-BE49-F238E27FC236}">
                  <a16:creationId xmlns:a16="http://schemas.microsoft.com/office/drawing/2014/main" id="{08CB8146-ED4F-9A24-526A-08C2888DF67D}"/>
                </a:ext>
              </a:extLst>
            </p:cNvPr>
            <p:cNvSpPr/>
            <p:nvPr/>
          </p:nvSpPr>
          <p:spPr>
            <a:xfrm>
              <a:off x="8607747" y="1752385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E796C-93D8-3E91-D41D-6332BBD70A22}"/>
                </a:ext>
              </a:extLst>
            </p:cNvPr>
            <p:cNvSpPr txBox="1"/>
            <p:nvPr/>
          </p:nvSpPr>
          <p:spPr>
            <a:xfrm>
              <a:off x="2122170" y="1834833"/>
              <a:ext cx="1303818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Decision Tree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410B0-E9BA-1B1E-10D6-177CE9F973BE}"/>
                </a:ext>
              </a:extLst>
            </p:cNvPr>
            <p:cNvSpPr txBox="1"/>
            <p:nvPr/>
          </p:nvSpPr>
          <p:spPr>
            <a:xfrm>
              <a:off x="4304132" y="1857629"/>
              <a:ext cx="1298907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XGBOOST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1599D-6ED0-BEAA-A56D-ADDA271F6070}"/>
                </a:ext>
              </a:extLst>
            </p:cNvPr>
            <p:cNvSpPr txBox="1"/>
            <p:nvPr/>
          </p:nvSpPr>
          <p:spPr>
            <a:xfrm>
              <a:off x="6486091" y="1839624"/>
              <a:ext cx="1507626" cy="54978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Random Forest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5D25B4-335F-C29F-CF74-AE493F10FA0C}"/>
                </a:ext>
              </a:extLst>
            </p:cNvPr>
            <p:cNvSpPr txBox="1"/>
            <p:nvPr/>
          </p:nvSpPr>
          <p:spPr>
            <a:xfrm>
              <a:off x="8607747" y="1894799"/>
              <a:ext cx="1716661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Support Vector Machine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451BE0-9C80-B743-E738-36578E3A2C7A}"/>
                </a:ext>
              </a:extLst>
            </p:cNvPr>
            <p:cNvSpPr txBox="1"/>
            <p:nvPr/>
          </p:nvSpPr>
          <p:spPr>
            <a:xfrm>
              <a:off x="2122170" y="5564315"/>
              <a:ext cx="631825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A000FC-0FBC-B68D-2E18-10F8698C622C}"/>
                </a:ext>
              </a:extLst>
            </p:cNvPr>
            <p:cNvSpPr txBox="1"/>
            <p:nvPr/>
          </p:nvSpPr>
          <p:spPr>
            <a:xfrm>
              <a:off x="2122170" y="6026176"/>
              <a:ext cx="901700" cy="24198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825" b="1">
                  <a:solidFill>
                    <a:schemeClr val="bg1"/>
                  </a:solidFill>
                </a:rPr>
                <a:t>Options</a:t>
              </a: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C219681F-8A34-9CA4-62E9-44B7BE75F10B}"/>
                </a:ext>
              </a:extLst>
            </p:cNvPr>
            <p:cNvSpPr/>
            <p:nvPr/>
          </p:nvSpPr>
          <p:spPr>
            <a:xfrm rot="8142470">
              <a:off x="4396820" y="2986308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34CD1A41-2734-ABD8-A2C7-D6620FBE4483}"/>
                </a:ext>
              </a:extLst>
            </p:cNvPr>
            <p:cNvSpPr/>
            <p:nvPr/>
          </p:nvSpPr>
          <p:spPr>
            <a:xfrm rot="8142470">
              <a:off x="4396820" y="3908169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281FA176-4F0F-A96B-E74A-6671F53795CD}"/>
                </a:ext>
              </a:extLst>
            </p:cNvPr>
            <p:cNvSpPr/>
            <p:nvPr/>
          </p:nvSpPr>
          <p:spPr>
            <a:xfrm rot="8142470">
              <a:off x="4396820" y="4852890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2B13055-91E4-5591-3C75-0CDA6342CDA2}"/>
                </a:ext>
              </a:extLst>
            </p:cNvPr>
            <p:cNvSpPr/>
            <p:nvPr/>
          </p:nvSpPr>
          <p:spPr>
            <a:xfrm rot="8142470">
              <a:off x="4396820" y="5786182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6" name="Pentagon 9">
              <a:extLst>
                <a:ext uri="{FF2B5EF4-FFF2-40B4-BE49-F238E27FC236}">
                  <a16:creationId xmlns:a16="http://schemas.microsoft.com/office/drawing/2014/main" id="{DE283244-A10B-45C9-ECEE-C48C1168CE2B}"/>
                </a:ext>
              </a:extLst>
            </p:cNvPr>
            <p:cNvSpPr/>
            <p:nvPr/>
          </p:nvSpPr>
          <p:spPr>
            <a:xfrm>
              <a:off x="1902762" y="1776063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F8E0C-CB48-D5C5-AC4A-50030DF2F44B}"/>
                </a:ext>
              </a:extLst>
            </p:cNvPr>
            <p:cNvSpPr txBox="1"/>
            <p:nvPr/>
          </p:nvSpPr>
          <p:spPr>
            <a:xfrm>
              <a:off x="1985312" y="1834483"/>
              <a:ext cx="1303818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Decision Tree</a:t>
              </a: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29A0DA4-93C8-21BD-8B9E-629DC278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63505"/>
              </p:ext>
            </p:extLst>
          </p:nvPr>
        </p:nvGraphicFramePr>
        <p:xfrm>
          <a:off x="636077" y="2570379"/>
          <a:ext cx="1494449" cy="12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830">
                  <a:extLst>
                    <a:ext uri="{9D8B030D-6E8A-4147-A177-3AD203B41FA5}">
                      <a16:colId xmlns:a16="http://schemas.microsoft.com/office/drawing/2014/main" val="2908805"/>
                    </a:ext>
                  </a:extLst>
                </a:gridCol>
                <a:gridCol w="644619">
                  <a:extLst>
                    <a:ext uri="{9D8B030D-6E8A-4147-A177-3AD203B41FA5}">
                      <a16:colId xmlns:a16="http://schemas.microsoft.com/office/drawing/2014/main" val="967801674"/>
                    </a:ext>
                  </a:extLst>
                </a:gridCol>
              </a:tblGrid>
              <a:tr h="36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2934201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Positive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2396890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Negative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755099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32C8F05-8803-F82A-F770-D23180A0F3E4}"/>
              </a:ext>
            </a:extLst>
          </p:cNvPr>
          <p:cNvSpPr txBox="1"/>
          <p:nvPr/>
        </p:nvSpPr>
        <p:spPr>
          <a:xfrm>
            <a:off x="297950" y="4898460"/>
            <a:ext cx="11490386" cy="10706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>
                <a:solidFill>
                  <a:srgbClr val="000000"/>
                </a:solidFill>
                <a:effectLst/>
                <a:latin typeface="Open Sans"/>
                <a:ea typeface="Calibri"/>
                <a:cs typeface="Times New Roman"/>
              </a:rPr>
              <a:t>True positive </a:t>
            </a:r>
            <a:r>
              <a:rPr lang="en-US" sz="1800" kern="100">
                <a:solidFill>
                  <a:srgbClr val="000000"/>
                </a:solidFill>
                <a:effectLst/>
                <a:latin typeface="Open Sans"/>
                <a:ea typeface="Calibri"/>
                <a:cs typeface="Times New Roman"/>
              </a:rPr>
              <a:t>for us is predicting that from a population of students how many that will dropout from school are identified from the test.</a:t>
            </a:r>
            <a:endParaRPr lang="en-US" sz="1800" kern="100">
              <a:effectLst/>
              <a:latin typeface="Open Sans"/>
              <a:ea typeface="Calibri"/>
              <a:cs typeface="Times New Roman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srgbClr val="000000"/>
                </a:solidFill>
                <a:latin typeface="Open Sans"/>
                <a:ea typeface="Calibri"/>
                <a:cs typeface="Times New Roman"/>
              </a:rPr>
              <a:t>True</a:t>
            </a:r>
            <a:r>
              <a:rPr lang="en-US" sz="1800" b="1" kern="100">
                <a:solidFill>
                  <a:srgbClr val="000000"/>
                </a:solidFill>
                <a:effectLst/>
                <a:latin typeface="Open Sans"/>
                <a:ea typeface="Calibri"/>
                <a:cs typeface="Times New Roman"/>
              </a:rPr>
              <a:t> Negative</a:t>
            </a:r>
            <a:r>
              <a:rPr lang="en-US" sz="1800" kern="100">
                <a:solidFill>
                  <a:srgbClr val="000000"/>
                </a:solidFill>
                <a:effectLst/>
                <a:latin typeface="Open Sans"/>
                <a:ea typeface="Calibri"/>
                <a:cs typeface="Times New Roman"/>
              </a:rPr>
              <a:t> for us is predicting how many students</a:t>
            </a:r>
            <a:r>
              <a:rPr lang="en-US" kern="100">
                <a:solidFill>
                  <a:srgbClr val="000000"/>
                </a:solidFill>
                <a:latin typeface="Open Sans"/>
                <a:ea typeface="Calibri"/>
                <a:cs typeface="Times New Roman"/>
              </a:rPr>
              <a:t> </a:t>
            </a:r>
            <a:r>
              <a:rPr lang="en-US" sz="1800" kern="100">
                <a:solidFill>
                  <a:srgbClr val="000000"/>
                </a:solidFill>
                <a:effectLst/>
                <a:latin typeface="Open Sans"/>
                <a:ea typeface="Calibri"/>
                <a:cs typeface="Times New Roman"/>
              </a:rPr>
              <a:t> </a:t>
            </a:r>
            <a:r>
              <a:rPr lang="en-US" kern="100">
                <a:solidFill>
                  <a:srgbClr val="000000"/>
                </a:solidFill>
                <a:latin typeface="Open Sans"/>
                <a:ea typeface="Calibri"/>
                <a:cs typeface="Times New Roman"/>
              </a:rPr>
              <a:t>that won't drop out are predicted correctly</a:t>
            </a:r>
            <a:endParaRPr lang="en-US" sz="1800" kern="100">
              <a:effectLst/>
              <a:latin typeface="Open Sans"/>
              <a:ea typeface="Calibri"/>
              <a:cs typeface="Times New Roman"/>
            </a:endParaRPr>
          </a:p>
        </p:txBody>
      </p:sp>
      <p:pic>
        <p:nvPicPr>
          <p:cNvPr id="40" name="Graphic 39" descr="Badge Tick1 with solid fill">
            <a:extLst>
              <a:ext uri="{FF2B5EF4-FFF2-40B4-BE49-F238E27FC236}">
                <a16:creationId xmlns:a16="http://schemas.microsoft.com/office/drawing/2014/main" id="{CD743DD1-4E5A-CE6B-9B43-113FF1C8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381" y="3792061"/>
            <a:ext cx="914400" cy="914400"/>
          </a:xfrm>
          <a:prstGeom prst="rect">
            <a:avLst/>
          </a:prstGeom>
        </p:spPr>
      </p:pic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EBFE1B7E-AE91-B2CA-0382-4B2A31E6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4873" y="3840714"/>
            <a:ext cx="914400" cy="9144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4E2207-AA4F-F9D5-A64F-37605B8F7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72735"/>
              </p:ext>
            </p:extLst>
          </p:nvPr>
        </p:nvGraphicFramePr>
        <p:xfrm>
          <a:off x="3550647" y="2612576"/>
          <a:ext cx="1494449" cy="12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830">
                  <a:extLst>
                    <a:ext uri="{9D8B030D-6E8A-4147-A177-3AD203B41FA5}">
                      <a16:colId xmlns:a16="http://schemas.microsoft.com/office/drawing/2014/main" val="2908805"/>
                    </a:ext>
                  </a:extLst>
                </a:gridCol>
                <a:gridCol w="644619">
                  <a:extLst>
                    <a:ext uri="{9D8B030D-6E8A-4147-A177-3AD203B41FA5}">
                      <a16:colId xmlns:a16="http://schemas.microsoft.com/office/drawing/2014/main" val="967801674"/>
                    </a:ext>
                  </a:extLst>
                </a:gridCol>
              </a:tblGrid>
              <a:tr h="36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2934201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Positive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2396890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Negative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75509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463E38-35AE-1573-AAFA-22B4B8CF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52295"/>
              </p:ext>
            </p:extLst>
          </p:nvPr>
        </p:nvGraphicFramePr>
        <p:xfrm>
          <a:off x="6834559" y="2623729"/>
          <a:ext cx="1494449" cy="12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830">
                  <a:extLst>
                    <a:ext uri="{9D8B030D-6E8A-4147-A177-3AD203B41FA5}">
                      <a16:colId xmlns:a16="http://schemas.microsoft.com/office/drawing/2014/main" val="2908805"/>
                    </a:ext>
                  </a:extLst>
                </a:gridCol>
                <a:gridCol w="644619">
                  <a:extLst>
                    <a:ext uri="{9D8B030D-6E8A-4147-A177-3AD203B41FA5}">
                      <a16:colId xmlns:a16="http://schemas.microsoft.com/office/drawing/2014/main" val="967801674"/>
                    </a:ext>
                  </a:extLst>
                </a:gridCol>
              </a:tblGrid>
              <a:tr h="36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2934201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Positive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2396890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Negative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75509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EE4D5E-70B9-060B-990E-E879D2AC5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25565"/>
              </p:ext>
            </p:extLst>
          </p:nvPr>
        </p:nvGraphicFramePr>
        <p:xfrm>
          <a:off x="9760733" y="2631502"/>
          <a:ext cx="1494449" cy="12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830">
                  <a:extLst>
                    <a:ext uri="{9D8B030D-6E8A-4147-A177-3AD203B41FA5}">
                      <a16:colId xmlns:a16="http://schemas.microsoft.com/office/drawing/2014/main" val="2908805"/>
                    </a:ext>
                  </a:extLst>
                </a:gridCol>
                <a:gridCol w="644619">
                  <a:extLst>
                    <a:ext uri="{9D8B030D-6E8A-4147-A177-3AD203B41FA5}">
                      <a16:colId xmlns:a16="http://schemas.microsoft.com/office/drawing/2014/main" val="967801674"/>
                    </a:ext>
                  </a:extLst>
                </a:gridCol>
              </a:tblGrid>
              <a:tr h="36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2934201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Positive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2396890"/>
                  </a:ext>
                </a:extLst>
              </a:tr>
              <a:tr h="363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True Negative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7550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7303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dia_Technology_Fill_8">
            <a:extLst>
              <a:ext uri="{FF2B5EF4-FFF2-40B4-BE49-F238E27FC236}">
                <a16:creationId xmlns:a16="http://schemas.microsoft.com/office/drawing/2014/main" id="{75C49BB0-836F-9026-A4F0-E6853CF7D23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5761" y="540764"/>
            <a:ext cx="862061" cy="862061"/>
          </a:xfrm>
          <a:custGeom>
            <a:avLst/>
            <a:gdLst>
              <a:gd name="T0" fmla="*/ 256 w 512"/>
              <a:gd name="T1" fmla="*/ 512 h 512"/>
              <a:gd name="T2" fmla="*/ 138 w 512"/>
              <a:gd name="T3" fmla="*/ 373 h 512"/>
              <a:gd name="T4" fmla="*/ 117 w 512"/>
              <a:gd name="T5" fmla="*/ 352 h 512"/>
              <a:gd name="T6" fmla="*/ 138 w 512"/>
              <a:gd name="T7" fmla="*/ 373 h 512"/>
              <a:gd name="T8" fmla="*/ 106 w 512"/>
              <a:gd name="T9" fmla="*/ 320 h 512"/>
              <a:gd name="T10" fmla="*/ 149 w 512"/>
              <a:gd name="T11" fmla="*/ 320 h 512"/>
              <a:gd name="T12" fmla="*/ 117 w 512"/>
              <a:gd name="T13" fmla="*/ 288 h 512"/>
              <a:gd name="T14" fmla="*/ 138 w 512"/>
              <a:gd name="T15" fmla="*/ 266 h 512"/>
              <a:gd name="T16" fmla="*/ 138 w 512"/>
              <a:gd name="T17" fmla="*/ 245 h 512"/>
              <a:gd name="T18" fmla="*/ 117 w 512"/>
              <a:gd name="T19" fmla="*/ 224 h 512"/>
              <a:gd name="T20" fmla="*/ 138 w 512"/>
              <a:gd name="T21" fmla="*/ 245 h 512"/>
              <a:gd name="T22" fmla="*/ 192 w 512"/>
              <a:gd name="T23" fmla="*/ 362 h 512"/>
              <a:gd name="T24" fmla="*/ 234 w 512"/>
              <a:gd name="T25" fmla="*/ 362 h 512"/>
              <a:gd name="T26" fmla="*/ 202 w 512"/>
              <a:gd name="T27" fmla="*/ 330 h 512"/>
              <a:gd name="T28" fmla="*/ 224 w 512"/>
              <a:gd name="T29" fmla="*/ 309 h 512"/>
              <a:gd name="T30" fmla="*/ 224 w 512"/>
              <a:gd name="T31" fmla="*/ 288 h 512"/>
              <a:gd name="T32" fmla="*/ 202 w 512"/>
              <a:gd name="T33" fmla="*/ 266 h 512"/>
              <a:gd name="T34" fmla="*/ 224 w 512"/>
              <a:gd name="T35" fmla="*/ 288 h 512"/>
              <a:gd name="T36" fmla="*/ 277 w 512"/>
              <a:gd name="T37" fmla="*/ 362 h 512"/>
              <a:gd name="T38" fmla="*/ 320 w 512"/>
              <a:gd name="T39" fmla="*/ 362 h 512"/>
              <a:gd name="T40" fmla="*/ 288 w 512"/>
              <a:gd name="T41" fmla="*/ 330 h 512"/>
              <a:gd name="T42" fmla="*/ 309 w 512"/>
              <a:gd name="T43" fmla="*/ 309 h 512"/>
              <a:gd name="T44" fmla="*/ 309 w 512"/>
              <a:gd name="T45" fmla="*/ 288 h 512"/>
              <a:gd name="T46" fmla="*/ 288 w 512"/>
              <a:gd name="T47" fmla="*/ 266 h 512"/>
              <a:gd name="T48" fmla="*/ 309 w 512"/>
              <a:gd name="T49" fmla="*/ 288 h 512"/>
              <a:gd name="T50" fmla="*/ 277 w 512"/>
              <a:gd name="T51" fmla="*/ 234 h 512"/>
              <a:gd name="T52" fmla="*/ 320 w 512"/>
              <a:gd name="T53" fmla="*/ 234 h 512"/>
              <a:gd name="T54" fmla="*/ 288 w 512"/>
              <a:gd name="T55" fmla="*/ 202 h 512"/>
              <a:gd name="T56" fmla="*/ 309 w 512"/>
              <a:gd name="T57" fmla="*/ 181 h 512"/>
              <a:gd name="T58" fmla="*/ 309 w 512"/>
              <a:gd name="T59" fmla="*/ 160 h 512"/>
              <a:gd name="T60" fmla="*/ 288 w 512"/>
              <a:gd name="T61" fmla="*/ 138 h 512"/>
              <a:gd name="T62" fmla="*/ 309 w 512"/>
              <a:gd name="T63" fmla="*/ 160 h 512"/>
              <a:gd name="T64" fmla="*/ 277 w 512"/>
              <a:gd name="T65" fmla="*/ 106 h 512"/>
              <a:gd name="T66" fmla="*/ 320 w 512"/>
              <a:gd name="T67" fmla="*/ 106 h 512"/>
              <a:gd name="T68" fmla="*/ 373 w 512"/>
              <a:gd name="T69" fmla="*/ 373 h 512"/>
              <a:gd name="T70" fmla="*/ 394 w 512"/>
              <a:gd name="T71" fmla="*/ 352 h 512"/>
              <a:gd name="T72" fmla="*/ 394 w 512"/>
              <a:gd name="T73" fmla="*/ 330 h 512"/>
              <a:gd name="T74" fmla="*/ 373 w 512"/>
              <a:gd name="T75" fmla="*/ 309 h 512"/>
              <a:gd name="T76" fmla="*/ 394 w 512"/>
              <a:gd name="T77" fmla="*/ 330 h 512"/>
              <a:gd name="T78" fmla="*/ 362 w 512"/>
              <a:gd name="T79" fmla="*/ 277 h 512"/>
              <a:gd name="T80" fmla="*/ 405 w 512"/>
              <a:gd name="T81" fmla="*/ 277 h 512"/>
              <a:gd name="T82" fmla="*/ 373 w 512"/>
              <a:gd name="T83" fmla="*/ 245 h 512"/>
              <a:gd name="T84" fmla="*/ 394 w 512"/>
              <a:gd name="T85" fmla="*/ 224 h 512"/>
              <a:gd name="T86" fmla="*/ 394 w 512"/>
              <a:gd name="T87" fmla="*/ 202 h 512"/>
              <a:gd name="T88" fmla="*/ 373 w 512"/>
              <a:gd name="T89" fmla="*/ 181 h 512"/>
              <a:gd name="T90" fmla="*/ 394 w 512"/>
              <a:gd name="T91" fmla="*/ 20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138" y="373"/>
                </a:moveTo>
                <a:cubicBezTo>
                  <a:pt x="117" y="373"/>
                  <a:pt x="117" y="373"/>
                  <a:pt x="117" y="373"/>
                </a:cubicBezTo>
                <a:cubicBezTo>
                  <a:pt x="111" y="373"/>
                  <a:pt x="106" y="368"/>
                  <a:pt x="106" y="362"/>
                </a:cubicBezTo>
                <a:cubicBezTo>
                  <a:pt x="106" y="356"/>
                  <a:pt x="111" y="352"/>
                  <a:pt x="117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44" y="352"/>
                  <a:pt x="149" y="356"/>
                  <a:pt x="149" y="362"/>
                </a:cubicBezTo>
                <a:cubicBezTo>
                  <a:pt x="149" y="368"/>
                  <a:pt x="144" y="373"/>
                  <a:pt x="138" y="373"/>
                </a:cubicBezTo>
                <a:close/>
                <a:moveTo>
                  <a:pt x="138" y="330"/>
                </a:moveTo>
                <a:cubicBezTo>
                  <a:pt x="117" y="330"/>
                  <a:pt x="117" y="330"/>
                  <a:pt x="117" y="330"/>
                </a:cubicBezTo>
                <a:cubicBezTo>
                  <a:pt x="111" y="330"/>
                  <a:pt x="106" y="326"/>
                  <a:pt x="106" y="320"/>
                </a:cubicBezTo>
                <a:cubicBezTo>
                  <a:pt x="106" y="314"/>
                  <a:pt x="111" y="309"/>
                  <a:pt x="117" y="309"/>
                </a:cubicBezTo>
                <a:cubicBezTo>
                  <a:pt x="138" y="309"/>
                  <a:pt x="138" y="309"/>
                  <a:pt x="138" y="309"/>
                </a:cubicBezTo>
                <a:cubicBezTo>
                  <a:pt x="144" y="309"/>
                  <a:pt x="149" y="314"/>
                  <a:pt x="149" y="320"/>
                </a:cubicBezTo>
                <a:cubicBezTo>
                  <a:pt x="149" y="326"/>
                  <a:pt x="144" y="330"/>
                  <a:pt x="138" y="330"/>
                </a:cubicBezTo>
                <a:close/>
                <a:moveTo>
                  <a:pt x="138" y="288"/>
                </a:moveTo>
                <a:cubicBezTo>
                  <a:pt x="117" y="288"/>
                  <a:pt x="117" y="288"/>
                  <a:pt x="117" y="288"/>
                </a:cubicBezTo>
                <a:cubicBezTo>
                  <a:pt x="111" y="288"/>
                  <a:pt x="106" y="283"/>
                  <a:pt x="106" y="277"/>
                </a:cubicBezTo>
                <a:cubicBezTo>
                  <a:pt x="106" y="271"/>
                  <a:pt x="111" y="266"/>
                  <a:pt x="117" y="266"/>
                </a:cubicBezTo>
                <a:cubicBezTo>
                  <a:pt x="138" y="266"/>
                  <a:pt x="138" y="266"/>
                  <a:pt x="138" y="266"/>
                </a:cubicBezTo>
                <a:cubicBezTo>
                  <a:pt x="144" y="266"/>
                  <a:pt x="149" y="271"/>
                  <a:pt x="149" y="277"/>
                </a:cubicBezTo>
                <a:cubicBezTo>
                  <a:pt x="149" y="283"/>
                  <a:pt x="144" y="288"/>
                  <a:pt x="138" y="288"/>
                </a:cubicBezTo>
                <a:close/>
                <a:moveTo>
                  <a:pt x="138" y="245"/>
                </a:moveTo>
                <a:cubicBezTo>
                  <a:pt x="117" y="245"/>
                  <a:pt x="117" y="245"/>
                  <a:pt x="117" y="245"/>
                </a:cubicBezTo>
                <a:cubicBezTo>
                  <a:pt x="111" y="245"/>
                  <a:pt x="106" y="240"/>
                  <a:pt x="106" y="234"/>
                </a:cubicBezTo>
                <a:cubicBezTo>
                  <a:pt x="106" y="228"/>
                  <a:pt x="111" y="224"/>
                  <a:pt x="117" y="224"/>
                </a:cubicBezTo>
                <a:cubicBezTo>
                  <a:pt x="138" y="224"/>
                  <a:pt x="138" y="224"/>
                  <a:pt x="138" y="224"/>
                </a:cubicBezTo>
                <a:cubicBezTo>
                  <a:pt x="144" y="224"/>
                  <a:pt x="149" y="228"/>
                  <a:pt x="149" y="234"/>
                </a:cubicBezTo>
                <a:cubicBezTo>
                  <a:pt x="149" y="240"/>
                  <a:pt x="144" y="245"/>
                  <a:pt x="138" y="245"/>
                </a:cubicBezTo>
                <a:close/>
                <a:moveTo>
                  <a:pt x="224" y="373"/>
                </a:moveTo>
                <a:cubicBezTo>
                  <a:pt x="202" y="373"/>
                  <a:pt x="202" y="373"/>
                  <a:pt x="202" y="373"/>
                </a:cubicBezTo>
                <a:cubicBezTo>
                  <a:pt x="196" y="373"/>
                  <a:pt x="192" y="368"/>
                  <a:pt x="192" y="362"/>
                </a:cubicBezTo>
                <a:cubicBezTo>
                  <a:pt x="192" y="356"/>
                  <a:pt x="196" y="352"/>
                  <a:pt x="202" y="352"/>
                </a:cubicBezTo>
                <a:cubicBezTo>
                  <a:pt x="224" y="352"/>
                  <a:pt x="224" y="352"/>
                  <a:pt x="224" y="352"/>
                </a:cubicBezTo>
                <a:cubicBezTo>
                  <a:pt x="230" y="352"/>
                  <a:pt x="234" y="356"/>
                  <a:pt x="234" y="362"/>
                </a:cubicBezTo>
                <a:cubicBezTo>
                  <a:pt x="234" y="368"/>
                  <a:pt x="230" y="373"/>
                  <a:pt x="224" y="373"/>
                </a:cubicBezTo>
                <a:close/>
                <a:moveTo>
                  <a:pt x="224" y="330"/>
                </a:moveTo>
                <a:cubicBezTo>
                  <a:pt x="202" y="330"/>
                  <a:pt x="202" y="330"/>
                  <a:pt x="202" y="330"/>
                </a:cubicBezTo>
                <a:cubicBezTo>
                  <a:pt x="196" y="330"/>
                  <a:pt x="192" y="326"/>
                  <a:pt x="192" y="320"/>
                </a:cubicBezTo>
                <a:cubicBezTo>
                  <a:pt x="192" y="314"/>
                  <a:pt x="196" y="309"/>
                  <a:pt x="202" y="309"/>
                </a:cubicBezTo>
                <a:cubicBezTo>
                  <a:pt x="224" y="309"/>
                  <a:pt x="224" y="309"/>
                  <a:pt x="224" y="309"/>
                </a:cubicBezTo>
                <a:cubicBezTo>
                  <a:pt x="230" y="309"/>
                  <a:pt x="234" y="314"/>
                  <a:pt x="234" y="320"/>
                </a:cubicBezTo>
                <a:cubicBezTo>
                  <a:pt x="234" y="326"/>
                  <a:pt x="230" y="330"/>
                  <a:pt x="224" y="330"/>
                </a:cubicBezTo>
                <a:close/>
                <a:moveTo>
                  <a:pt x="224" y="288"/>
                </a:moveTo>
                <a:cubicBezTo>
                  <a:pt x="202" y="288"/>
                  <a:pt x="202" y="288"/>
                  <a:pt x="202" y="288"/>
                </a:cubicBezTo>
                <a:cubicBezTo>
                  <a:pt x="196" y="288"/>
                  <a:pt x="192" y="283"/>
                  <a:pt x="192" y="277"/>
                </a:cubicBezTo>
                <a:cubicBezTo>
                  <a:pt x="192" y="271"/>
                  <a:pt x="196" y="266"/>
                  <a:pt x="202" y="266"/>
                </a:cubicBezTo>
                <a:cubicBezTo>
                  <a:pt x="224" y="266"/>
                  <a:pt x="224" y="266"/>
                  <a:pt x="224" y="266"/>
                </a:cubicBezTo>
                <a:cubicBezTo>
                  <a:pt x="230" y="266"/>
                  <a:pt x="234" y="271"/>
                  <a:pt x="234" y="277"/>
                </a:cubicBezTo>
                <a:cubicBezTo>
                  <a:pt x="234" y="283"/>
                  <a:pt x="230" y="288"/>
                  <a:pt x="224" y="288"/>
                </a:cubicBezTo>
                <a:close/>
                <a:moveTo>
                  <a:pt x="309" y="373"/>
                </a:moveTo>
                <a:cubicBezTo>
                  <a:pt x="288" y="373"/>
                  <a:pt x="288" y="373"/>
                  <a:pt x="288" y="373"/>
                </a:cubicBezTo>
                <a:cubicBezTo>
                  <a:pt x="282" y="373"/>
                  <a:pt x="277" y="368"/>
                  <a:pt x="277" y="362"/>
                </a:cubicBezTo>
                <a:cubicBezTo>
                  <a:pt x="277" y="356"/>
                  <a:pt x="282" y="352"/>
                  <a:pt x="288" y="352"/>
                </a:cubicBezTo>
                <a:cubicBezTo>
                  <a:pt x="309" y="352"/>
                  <a:pt x="309" y="352"/>
                  <a:pt x="309" y="352"/>
                </a:cubicBezTo>
                <a:cubicBezTo>
                  <a:pt x="315" y="352"/>
                  <a:pt x="320" y="356"/>
                  <a:pt x="320" y="362"/>
                </a:cubicBezTo>
                <a:cubicBezTo>
                  <a:pt x="320" y="368"/>
                  <a:pt x="315" y="373"/>
                  <a:pt x="309" y="373"/>
                </a:cubicBezTo>
                <a:close/>
                <a:moveTo>
                  <a:pt x="309" y="330"/>
                </a:moveTo>
                <a:cubicBezTo>
                  <a:pt x="288" y="330"/>
                  <a:pt x="288" y="330"/>
                  <a:pt x="288" y="330"/>
                </a:cubicBezTo>
                <a:cubicBezTo>
                  <a:pt x="282" y="330"/>
                  <a:pt x="277" y="326"/>
                  <a:pt x="277" y="320"/>
                </a:cubicBezTo>
                <a:cubicBezTo>
                  <a:pt x="277" y="314"/>
                  <a:pt x="282" y="309"/>
                  <a:pt x="288" y="309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315" y="309"/>
                  <a:pt x="320" y="314"/>
                  <a:pt x="320" y="320"/>
                </a:cubicBezTo>
                <a:cubicBezTo>
                  <a:pt x="320" y="326"/>
                  <a:pt x="315" y="330"/>
                  <a:pt x="309" y="330"/>
                </a:cubicBezTo>
                <a:close/>
                <a:moveTo>
                  <a:pt x="309" y="288"/>
                </a:moveTo>
                <a:cubicBezTo>
                  <a:pt x="288" y="288"/>
                  <a:pt x="288" y="288"/>
                  <a:pt x="288" y="288"/>
                </a:cubicBezTo>
                <a:cubicBezTo>
                  <a:pt x="282" y="288"/>
                  <a:pt x="277" y="283"/>
                  <a:pt x="277" y="277"/>
                </a:cubicBezTo>
                <a:cubicBezTo>
                  <a:pt x="277" y="271"/>
                  <a:pt x="282" y="266"/>
                  <a:pt x="288" y="266"/>
                </a:cubicBezTo>
                <a:cubicBezTo>
                  <a:pt x="309" y="266"/>
                  <a:pt x="309" y="266"/>
                  <a:pt x="309" y="266"/>
                </a:cubicBezTo>
                <a:cubicBezTo>
                  <a:pt x="315" y="266"/>
                  <a:pt x="320" y="271"/>
                  <a:pt x="320" y="277"/>
                </a:cubicBezTo>
                <a:cubicBezTo>
                  <a:pt x="320" y="283"/>
                  <a:pt x="315" y="288"/>
                  <a:pt x="309" y="288"/>
                </a:cubicBezTo>
                <a:close/>
                <a:moveTo>
                  <a:pt x="309" y="245"/>
                </a:moveTo>
                <a:cubicBezTo>
                  <a:pt x="288" y="245"/>
                  <a:pt x="288" y="245"/>
                  <a:pt x="288" y="245"/>
                </a:cubicBezTo>
                <a:cubicBezTo>
                  <a:pt x="282" y="245"/>
                  <a:pt x="277" y="240"/>
                  <a:pt x="277" y="234"/>
                </a:cubicBezTo>
                <a:cubicBezTo>
                  <a:pt x="277" y="228"/>
                  <a:pt x="282" y="224"/>
                  <a:pt x="288" y="224"/>
                </a:cubicBezTo>
                <a:cubicBezTo>
                  <a:pt x="309" y="224"/>
                  <a:pt x="309" y="224"/>
                  <a:pt x="309" y="224"/>
                </a:cubicBezTo>
                <a:cubicBezTo>
                  <a:pt x="315" y="224"/>
                  <a:pt x="320" y="228"/>
                  <a:pt x="320" y="234"/>
                </a:cubicBezTo>
                <a:cubicBezTo>
                  <a:pt x="320" y="240"/>
                  <a:pt x="315" y="245"/>
                  <a:pt x="309" y="245"/>
                </a:cubicBezTo>
                <a:close/>
                <a:moveTo>
                  <a:pt x="309" y="202"/>
                </a:moveTo>
                <a:cubicBezTo>
                  <a:pt x="288" y="202"/>
                  <a:pt x="288" y="202"/>
                  <a:pt x="288" y="202"/>
                </a:cubicBezTo>
                <a:cubicBezTo>
                  <a:pt x="282" y="202"/>
                  <a:pt x="277" y="198"/>
                  <a:pt x="277" y="192"/>
                </a:cubicBezTo>
                <a:cubicBezTo>
                  <a:pt x="277" y="186"/>
                  <a:pt x="282" y="181"/>
                  <a:pt x="288" y="181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315" y="181"/>
                  <a:pt x="320" y="186"/>
                  <a:pt x="320" y="192"/>
                </a:cubicBezTo>
                <a:cubicBezTo>
                  <a:pt x="320" y="198"/>
                  <a:pt x="315" y="202"/>
                  <a:pt x="309" y="202"/>
                </a:cubicBezTo>
                <a:close/>
                <a:moveTo>
                  <a:pt x="309" y="160"/>
                </a:moveTo>
                <a:cubicBezTo>
                  <a:pt x="288" y="160"/>
                  <a:pt x="288" y="160"/>
                  <a:pt x="288" y="160"/>
                </a:cubicBezTo>
                <a:cubicBezTo>
                  <a:pt x="282" y="160"/>
                  <a:pt x="277" y="155"/>
                  <a:pt x="277" y="149"/>
                </a:cubicBezTo>
                <a:cubicBezTo>
                  <a:pt x="277" y="143"/>
                  <a:pt x="282" y="138"/>
                  <a:pt x="288" y="138"/>
                </a:cubicBezTo>
                <a:cubicBezTo>
                  <a:pt x="309" y="138"/>
                  <a:pt x="309" y="138"/>
                  <a:pt x="309" y="138"/>
                </a:cubicBezTo>
                <a:cubicBezTo>
                  <a:pt x="315" y="138"/>
                  <a:pt x="320" y="143"/>
                  <a:pt x="320" y="149"/>
                </a:cubicBezTo>
                <a:cubicBezTo>
                  <a:pt x="320" y="155"/>
                  <a:pt x="315" y="160"/>
                  <a:pt x="309" y="160"/>
                </a:cubicBezTo>
                <a:close/>
                <a:moveTo>
                  <a:pt x="309" y="117"/>
                </a:moveTo>
                <a:cubicBezTo>
                  <a:pt x="288" y="117"/>
                  <a:pt x="288" y="117"/>
                  <a:pt x="288" y="117"/>
                </a:cubicBezTo>
                <a:cubicBezTo>
                  <a:pt x="282" y="117"/>
                  <a:pt x="277" y="112"/>
                  <a:pt x="277" y="106"/>
                </a:cubicBezTo>
                <a:cubicBezTo>
                  <a:pt x="277" y="100"/>
                  <a:pt x="282" y="96"/>
                  <a:pt x="288" y="96"/>
                </a:cubicBezTo>
                <a:cubicBezTo>
                  <a:pt x="309" y="96"/>
                  <a:pt x="309" y="96"/>
                  <a:pt x="309" y="96"/>
                </a:cubicBezTo>
                <a:cubicBezTo>
                  <a:pt x="315" y="96"/>
                  <a:pt x="320" y="100"/>
                  <a:pt x="320" y="106"/>
                </a:cubicBezTo>
                <a:cubicBezTo>
                  <a:pt x="320" y="112"/>
                  <a:pt x="315" y="117"/>
                  <a:pt x="309" y="117"/>
                </a:cubicBezTo>
                <a:close/>
                <a:moveTo>
                  <a:pt x="394" y="373"/>
                </a:moveTo>
                <a:cubicBezTo>
                  <a:pt x="373" y="373"/>
                  <a:pt x="373" y="373"/>
                  <a:pt x="373" y="373"/>
                </a:cubicBezTo>
                <a:cubicBezTo>
                  <a:pt x="367" y="373"/>
                  <a:pt x="362" y="368"/>
                  <a:pt x="362" y="362"/>
                </a:cubicBezTo>
                <a:cubicBezTo>
                  <a:pt x="362" y="356"/>
                  <a:pt x="367" y="352"/>
                  <a:pt x="373" y="352"/>
                </a:cubicBezTo>
                <a:cubicBezTo>
                  <a:pt x="394" y="352"/>
                  <a:pt x="394" y="352"/>
                  <a:pt x="394" y="352"/>
                </a:cubicBezTo>
                <a:cubicBezTo>
                  <a:pt x="400" y="352"/>
                  <a:pt x="405" y="356"/>
                  <a:pt x="405" y="362"/>
                </a:cubicBezTo>
                <a:cubicBezTo>
                  <a:pt x="405" y="368"/>
                  <a:pt x="400" y="373"/>
                  <a:pt x="394" y="373"/>
                </a:cubicBezTo>
                <a:close/>
                <a:moveTo>
                  <a:pt x="394" y="330"/>
                </a:moveTo>
                <a:cubicBezTo>
                  <a:pt x="373" y="330"/>
                  <a:pt x="373" y="330"/>
                  <a:pt x="373" y="330"/>
                </a:cubicBezTo>
                <a:cubicBezTo>
                  <a:pt x="367" y="330"/>
                  <a:pt x="362" y="326"/>
                  <a:pt x="362" y="320"/>
                </a:cubicBezTo>
                <a:cubicBezTo>
                  <a:pt x="362" y="314"/>
                  <a:pt x="367" y="309"/>
                  <a:pt x="373" y="309"/>
                </a:cubicBezTo>
                <a:cubicBezTo>
                  <a:pt x="394" y="309"/>
                  <a:pt x="394" y="309"/>
                  <a:pt x="394" y="309"/>
                </a:cubicBezTo>
                <a:cubicBezTo>
                  <a:pt x="400" y="309"/>
                  <a:pt x="405" y="314"/>
                  <a:pt x="405" y="320"/>
                </a:cubicBezTo>
                <a:cubicBezTo>
                  <a:pt x="405" y="326"/>
                  <a:pt x="400" y="330"/>
                  <a:pt x="394" y="330"/>
                </a:cubicBezTo>
                <a:close/>
                <a:moveTo>
                  <a:pt x="394" y="288"/>
                </a:moveTo>
                <a:cubicBezTo>
                  <a:pt x="373" y="288"/>
                  <a:pt x="373" y="288"/>
                  <a:pt x="373" y="288"/>
                </a:cubicBezTo>
                <a:cubicBezTo>
                  <a:pt x="367" y="288"/>
                  <a:pt x="362" y="283"/>
                  <a:pt x="362" y="277"/>
                </a:cubicBezTo>
                <a:cubicBezTo>
                  <a:pt x="362" y="271"/>
                  <a:pt x="367" y="266"/>
                  <a:pt x="373" y="266"/>
                </a:cubicBezTo>
                <a:cubicBezTo>
                  <a:pt x="394" y="266"/>
                  <a:pt x="394" y="266"/>
                  <a:pt x="394" y="266"/>
                </a:cubicBezTo>
                <a:cubicBezTo>
                  <a:pt x="400" y="266"/>
                  <a:pt x="405" y="271"/>
                  <a:pt x="405" y="277"/>
                </a:cubicBezTo>
                <a:cubicBezTo>
                  <a:pt x="405" y="283"/>
                  <a:pt x="400" y="288"/>
                  <a:pt x="394" y="288"/>
                </a:cubicBezTo>
                <a:close/>
                <a:moveTo>
                  <a:pt x="394" y="245"/>
                </a:moveTo>
                <a:cubicBezTo>
                  <a:pt x="373" y="245"/>
                  <a:pt x="373" y="245"/>
                  <a:pt x="373" y="245"/>
                </a:cubicBezTo>
                <a:cubicBezTo>
                  <a:pt x="367" y="245"/>
                  <a:pt x="362" y="240"/>
                  <a:pt x="362" y="234"/>
                </a:cubicBezTo>
                <a:cubicBezTo>
                  <a:pt x="362" y="228"/>
                  <a:pt x="367" y="224"/>
                  <a:pt x="373" y="224"/>
                </a:cubicBezTo>
                <a:cubicBezTo>
                  <a:pt x="394" y="224"/>
                  <a:pt x="394" y="224"/>
                  <a:pt x="394" y="224"/>
                </a:cubicBezTo>
                <a:cubicBezTo>
                  <a:pt x="400" y="224"/>
                  <a:pt x="405" y="228"/>
                  <a:pt x="405" y="234"/>
                </a:cubicBezTo>
                <a:cubicBezTo>
                  <a:pt x="405" y="240"/>
                  <a:pt x="400" y="245"/>
                  <a:pt x="394" y="245"/>
                </a:cubicBezTo>
                <a:close/>
                <a:moveTo>
                  <a:pt x="394" y="202"/>
                </a:moveTo>
                <a:cubicBezTo>
                  <a:pt x="373" y="202"/>
                  <a:pt x="373" y="202"/>
                  <a:pt x="373" y="202"/>
                </a:cubicBezTo>
                <a:cubicBezTo>
                  <a:pt x="367" y="202"/>
                  <a:pt x="362" y="198"/>
                  <a:pt x="362" y="192"/>
                </a:cubicBezTo>
                <a:cubicBezTo>
                  <a:pt x="362" y="186"/>
                  <a:pt x="367" y="181"/>
                  <a:pt x="373" y="181"/>
                </a:cubicBezTo>
                <a:cubicBezTo>
                  <a:pt x="394" y="181"/>
                  <a:pt x="394" y="181"/>
                  <a:pt x="394" y="181"/>
                </a:cubicBezTo>
                <a:cubicBezTo>
                  <a:pt x="400" y="181"/>
                  <a:pt x="405" y="186"/>
                  <a:pt x="405" y="192"/>
                </a:cubicBezTo>
                <a:cubicBezTo>
                  <a:pt x="405" y="198"/>
                  <a:pt x="400" y="202"/>
                  <a:pt x="394" y="2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184919-5794-495B-E9DB-C20262B2379A}"/>
              </a:ext>
            </a:extLst>
          </p:cNvPr>
          <p:cNvGrpSpPr/>
          <p:nvPr/>
        </p:nvGrpSpPr>
        <p:grpSpPr>
          <a:xfrm>
            <a:off x="613618" y="494180"/>
            <a:ext cx="5574476" cy="3561230"/>
            <a:chOff x="2039620" y="2764473"/>
            <a:chExt cx="4113503" cy="3503683"/>
          </a:xfrm>
        </p:grpSpPr>
        <p:sp>
          <p:nvSpPr>
            <p:cNvPr id="22" name="Pentagon 9">
              <a:extLst>
                <a:ext uri="{FF2B5EF4-FFF2-40B4-BE49-F238E27FC236}">
                  <a16:creationId xmlns:a16="http://schemas.microsoft.com/office/drawing/2014/main" id="{43545000-7AB9-0138-49AA-44B7EB6797CE}"/>
                </a:ext>
              </a:extLst>
            </p:cNvPr>
            <p:cNvSpPr/>
            <p:nvPr/>
          </p:nvSpPr>
          <p:spPr>
            <a:xfrm>
              <a:off x="2039620" y="3620135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3" name="Pentagon 12">
              <a:extLst>
                <a:ext uri="{FF2B5EF4-FFF2-40B4-BE49-F238E27FC236}">
                  <a16:creationId xmlns:a16="http://schemas.microsoft.com/office/drawing/2014/main" id="{99EE5A55-9C7B-FBC5-49D4-60A0F5A6C27E}"/>
                </a:ext>
              </a:extLst>
            </p:cNvPr>
            <p:cNvSpPr/>
            <p:nvPr/>
          </p:nvSpPr>
          <p:spPr>
            <a:xfrm flipH="1">
              <a:off x="3757306" y="3620135"/>
              <a:ext cx="2395817" cy="833437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5285C0-BEE6-ADC0-89A8-9A381EAE5F7A}"/>
                </a:ext>
              </a:extLst>
            </p:cNvPr>
            <p:cNvSpPr txBox="1"/>
            <p:nvPr/>
          </p:nvSpPr>
          <p:spPr>
            <a:xfrm>
              <a:off x="2122170" y="2764473"/>
              <a:ext cx="1298907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XGBOOST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1A3614-E33B-4EBA-83F8-116A8DD60A07}"/>
                </a:ext>
              </a:extLst>
            </p:cNvPr>
            <p:cNvSpPr txBox="1"/>
            <p:nvPr/>
          </p:nvSpPr>
          <p:spPr>
            <a:xfrm>
              <a:off x="2122170" y="3684715"/>
              <a:ext cx="1482305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Random Forest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AF0FC3-9178-C1EE-3257-83D1D749A578}"/>
                </a:ext>
              </a:extLst>
            </p:cNvPr>
            <p:cNvSpPr txBox="1"/>
            <p:nvPr/>
          </p:nvSpPr>
          <p:spPr>
            <a:xfrm>
              <a:off x="2122170" y="5564315"/>
              <a:ext cx="631825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0E485-994B-F8B1-1897-E99D4C2A7FD7}"/>
                </a:ext>
              </a:extLst>
            </p:cNvPr>
            <p:cNvSpPr txBox="1"/>
            <p:nvPr/>
          </p:nvSpPr>
          <p:spPr>
            <a:xfrm>
              <a:off x="2122170" y="6026176"/>
              <a:ext cx="901700" cy="24198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825" b="1">
                  <a:solidFill>
                    <a:schemeClr val="bg1"/>
                  </a:solidFill>
                </a:rPr>
                <a:t>Options</a:t>
              </a:r>
            </a:p>
          </p:txBody>
        </p:sp>
        <p:sp>
          <p:nvSpPr>
            <p:cNvPr id="38" name="Half Frame 37">
              <a:extLst>
                <a:ext uri="{FF2B5EF4-FFF2-40B4-BE49-F238E27FC236}">
                  <a16:creationId xmlns:a16="http://schemas.microsoft.com/office/drawing/2014/main" id="{EA515D6F-0979-2F4A-EB0C-BFCCDFB00BD9}"/>
                </a:ext>
              </a:extLst>
            </p:cNvPr>
            <p:cNvSpPr/>
            <p:nvPr/>
          </p:nvSpPr>
          <p:spPr>
            <a:xfrm rot="8142470">
              <a:off x="4396820" y="2986308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E92D62A2-6E13-1B31-471F-9531B588CC51}"/>
                </a:ext>
              </a:extLst>
            </p:cNvPr>
            <p:cNvSpPr/>
            <p:nvPr/>
          </p:nvSpPr>
          <p:spPr>
            <a:xfrm rot="8142470">
              <a:off x="4396820" y="3908169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42" name="Half Frame 41">
              <a:extLst>
                <a:ext uri="{FF2B5EF4-FFF2-40B4-BE49-F238E27FC236}">
                  <a16:creationId xmlns:a16="http://schemas.microsoft.com/office/drawing/2014/main" id="{F4E8C4FB-197D-D590-199F-FB76DD36FAD6}"/>
                </a:ext>
              </a:extLst>
            </p:cNvPr>
            <p:cNvSpPr/>
            <p:nvPr/>
          </p:nvSpPr>
          <p:spPr>
            <a:xfrm rot="8142470">
              <a:off x="4396820" y="4852890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44" name="Half Frame 43">
              <a:extLst>
                <a:ext uri="{FF2B5EF4-FFF2-40B4-BE49-F238E27FC236}">
                  <a16:creationId xmlns:a16="http://schemas.microsoft.com/office/drawing/2014/main" id="{0665467B-72C0-8E36-B24A-05F8C3C3D7ED}"/>
                </a:ext>
              </a:extLst>
            </p:cNvPr>
            <p:cNvSpPr/>
            <p:nvPr/>
          </p:nvSpPr>
          <p:spPr>
            <a:xfrm rot="8142470">
              <a:off x="4396820" y="5786182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BB88453-8B9A-26F3-A8AF-B67AA9C608C1}"/>
              </a:ext>
            </a:extLst>
          </p:cNvPr>
          <p:cNvSpPr/>
          <p:nvPr/>
        </p:nvSpPr>
        <p:spPr>
          <a:xfrm>
            <a:off x="4247265" y="1359367"/>
            <a:ext cx="2932570" cy="62566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Accuracy: 0.86</a:t>
            </a:r>
            <a:endParaRPr lang="en-US" sz="75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A00E18-A1EA-6363-B4BE-63EF1DAF3B57}"/>
              </a:ext>
            </a:extLst>
          </p:cNvPr>
          <p:cNvSpPr txBox="1"/>
          <p:nvPr/>
        </p:nvSpPr>
        <p:spPr>
          <a:xfrm>
            <a:off x="613617" y="442712"/>
            <a:ext cx="675439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Tuning the models</a:t>
            </a:r>
            <a:endParaRPr lang="en-US" sz="3200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9823A-F2DF-6676-BFAE-4BB832133D7F}"/>
              </a:ext>
            </a:extLst>
          </p:cNvPr>
          <p:cNvGrpSpPr/>
          <p:nvPr/>
        </p:nvGrpSpPr>
        <p:grpSpPr>
          <a:xfrm>
            <a:off x="6251762" y="733033"/>
            <a:ext cx="5574477" cy="4272755"/>
            <a:chOff x="2039620" y="2064446"/>
            <a:chExt cx="4113504" cy="4203710"/>
          </a:xfrm>
        </p:grpSpPr>
        <p:sp>
          <p:nvSpPr>
            <p:cNvPr id="3" name="Pentagon 9">
              <a:extLst>
                <a:ext uri="{FF2B5EF4-FFF2-40B4-BE49-F238E27FC236}">
                  <a16:creationId xmlns:a16="http://schemas.microsoft.com/office/drawing/2014/main" id="{FFB34B4D-2BF2-8F6B-B3F9-82A14FD237AB}"/>
                </a:ext>
              </a:extLst>
            </p:cNvPr>
            <p:cNvSpPr/>
            <p:nvPr/>
          </p:nvSpPr>
          <p:spPr>
            <a:xfrm>
              <a:off x="2039620" y="2698274"/>
              <a:ext cx="1998662" cy="833437"/>
            </a:xfrm>
            <a:custGeom>
              <a:avLst/>
              <a:gdLst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  <a:gd name="connsiteX0" fmla="*/ 0 w 1998662"/>
                <a:gd name="connsiteY0" fmla="*/ 0 h 833437"/>
                <a:gd name="connsiteX1" fmla="*/ 1330487 w 1998662"/>
                <a:gd name="connsiteY1" fmla="*/ 0 h 833437"/>
                <a:gd name="connsiteX2" fmla="*/ 1998662 w 1998662"/>
                <a:gd name="connsiteY2" fmla="*/ 416719 h 833437"/>
                <a:gd name="connsiteX3" fmla="*/ 1330487 w 1998662"/>
                <a:gd name="connsiteY3" fmla="*/ 833437 h 833437"/>
                <a:gd name="connsiteX4" fmla="*/ 0 w 1998662"/>
                <a:gd name="connsiteY4" fmla="*/ 833437 h 833437"/>
                <a:gd name="connsiteX5" fmla="*/ 0 w 1998662"/>
                <a:gd name="connsiteY5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8662" h="833437">
                  <a:moveTo>
                    <a:pt x="0" y="0"/>
                  </a:moveTo>
                  <a:lnTo>
                    <a:pt x="1330487" y="0"/>
                  </a:lnTo>
                  <a:cubicBezTo>
                    <a:pt x="1576072" y="9366"/>
                    <a:pt x="1768317" y="453073"/>
                    <a:pt x="1998662" y="416719"/>
                  </a:cubicBezTo>
                  <a:cubicBezTo>
                    <a:pt x="1775937" y="555625"/>
                    <a:pt x="1614172" y="793591"/>
                    <a:pt x="1330487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4" name="Pentagon 12">
              <a:extLst>
                <a:ext uri="{FF2B5EF4-FFF2-40B4-BE49-F238E27FC236}">
                  <a16:creationId xmlns:a16="http://schemas.microsoft.com/office/drawing/2014/main" id="{AE88A9DE-FCD5-9AB6-091B-362F67E576E8}"/>
                </a:ext>
              </a:extLst>
            </p:cNvPr>
            <p:cNvSpPr/>
            <p:nvPr/>
          </p:nvSpPr>
          <p:spPr>
            <a:xfrm flipH="1">
              <a:off x="3757306" y="2698274"/>
              <a:ext cx="2395818" cy="833437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68580" rIns="68580" bIns="6858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4BFFB-06BD-3FDA-3A6B-05A83D847060}"/>
                </a:ext>
              </a:extLst>
            </p:cNvPr>
            <p:cNvSpPr txBox="1"/>
            <p:nvPr/>
          </p:nvSpPr>
          <p:spPr>
            <a:xfrm>
              <a:off x="2122170" y="2764473"/>
              <a:ext cx="1298907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XGBOOST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A4C359-7E70-694C-77A7-C57ABF6CBBB5}"/>
                </a:ext>
              </a:extLst>
            </p:cNvPr>
            <p:cNvSpPr txBox="1"/>
            <p:nvPr/>
          </p:nvSpPr>
          <p:spPr>
            <a:xfrm>
              <a:off x="2122170" y="3684715"/>
              <a:ext cx="1482305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Random Forest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02AA52-50CA-8AF9-BDF2-C9334953AEF4}"/>
                </a:ext>
              </a:extLst>
            </p:cNvPr>
            <p:cNvSpPr txBox="1"/>
            <p:nvPr/>
          </p:nvSpPr>
          <p:spPr>
            <a:xfrm>
              <a:off x="2122170" y="5564315"/>
              <a:ext cx="631825" cy="56514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6FBF7B-6DA9-10EE-7F7C-851A3526A11F}"/>
                </a:ext>
              </a:extLst>
            </p:cNvPr>
            <p:cNvSpPr txBox="1"/>
            <p:nvPr/>
          </p:nvSpPr>
          <p:spPr>
            <a:xfrm>
              <a:off x="2122170" y="6026176"/>
              <a:ext cx="901700" cy="24198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825" b="1">
                  <a:solidFill>
                    <a:schemeClr val="bg1"/>
                  </a:solidFill>
                </a:rPr>
                <a:t>Options</a:t>
              </a:r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DAAD4AA6-0BF2-E48F-86B1-7B016A76B32E}"/>
                </a:ext>
              </a:extLst>
            </p:cNvPr>
            <p:cNvSpPr/>
            <p:nvPr/>
          </p:nvSpPr>
          <p:spPr>
            <a:xfrm rot="8142470">
              <a:off x="4396820" y="2064446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7ABC148-1C9D-B2E7-A99C-3C23D2D6DEF4}"/>
                </a:ext>
              </a:extLst>
            </p:cNvPr>
            <p:cNvSpPr/>
            <p:nvPr/>
          </p:nvSpPr>
          <p:spPr>
            <a:xfrm rot="8142470">
              <a:off x="4396820" y="2986308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3D9DC933-B641-DA8E-105E-D112C773E44A}"/>
                </a:ext>
              </a:extLst>
            </p:cNvPr>
            <p:cNvSpPr/>
            <p:nvPr/>
          </p:nvSpPr>
          <p:spPr>
            <a:xfrm rot="8142470">
              <a:off x="4396820" y="3908169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2256827F-2FB5-18C9-7ABF-5E11B8694D1D}"/>
                </a:ext>
              </a:extLst>
            </p:cNvPr>
            <p:cNvSpPr/>
            <p:nvPr/>
          </p:nvSpPr>
          <p:spPr>
            <a:xfrm rot="8142470">
              <a:off x="4396820" y="4852890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D080560B-FF7B-9E27-DC40-AA938E955B01}"/>
                </a:ext>
              </a:extLst>
            </p:cNvPr>
            <p:cNvSpPr/>
            <p:nvPr/>
          </p:nvSpPr>
          <p:spPr>
            <a:xfrm rot="8142470">
              <a:off x="4396820" y="5786182"/>
              <a:ext cx="234950" cy="257369"/>
            </a:xfrm>
            <a:prstGeom prst="halfFrame">
              <a:avLst>
                <a:gd name="adj1" fmla="val 26576"/>
                <a:gd name="adj2" fmla="val 25856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>
              <a:noAutofit/>
            </a:bodyPr>
            <a:lstStyle/>
            <a:p>
              <a:pPr algn="ctr"/>
              <a:endParaRPr lang="en-US" sz="1050" err="1">
                <a:solidFill>
                  <a:schemeClr val="tx2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D564B7F-22A8-A04A-591B-51BABF0299E8}"/>
              </a:ext>
            </a:extLst>
          </p:cNvPr>
          <p:cNvSpPr/>
          <p:nvPr/>
        </p:nvSpPr>
        <p:spPr>
          <a:xfrm>
            <a:off x="9901466" y="1378302"/>
            <a:ext cx="2932570" cy="6256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Accuracy: 0.84</a:t>
            </a:r>
            <a:endParaRPr lang="en-US" sz="750">
              <a:solidFill>
                <a:schemeClr val="bg1"/>
              </a:solidFill>
            </a:endParaRPr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4EF744B5-F547-A4B7-2DD6-C21AAF817FE6}"/>
              </a:ext>
            </a:extLst>
          </p:cNvPr>
          <p:cNvSpPr/>
          <p:nvPr/>
        </p:nvSpPr>
        <p:spPr bwMode="gray">
          <a:xfrm>
            <a:off x="1403988" y="2480239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>
                <a:solidFill>
                  <a:prstClr val="white"/>
                </a:solidFill>
              </a:rPr>
              <a:t>After tuning the model</a:t>
            </a:r>
            <a:endParaRPr kumimoji="1" lang="en-US" altLang="ja-JP" sz="14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9" name="正方形/長方形 14">
            <a:extLst>
              <a:ext uri="{FF2B5EF4-FFF2-40B4-BE49-F238E27FC236}">
                <a16:creationId xmlns:a16="http://schemas.microsoft.com/office/drawing/2014/main" id="{FFC05265-1778-1FF9-7C55-5C6B50D239B1}"/>
              </a:ext>
            </a:extLst>
          </p:cNvPr>
          <p:cNvSpPr/>
          <p:nvPr/>
        </p:nvSpPr>
        <p:spPr bwMode="gray">
          <a:xfrm>
            <a:off x="7042132" y="2466375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>
                <a:solidFill>
                  <a:prstClr val="white"/>
                </a:solidFill>
              </a:rPr>
              <a:t>After tuning the model</a:t>
            </a:r>
            <a:endParaRPr kumimoji="1" lang="en-US" altLang="ja-JP" sz="14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5EEB3F-FF91-F717-3FA8-B66EC50983EE}"/>
              </a:ext>
            </a:extLst>
          </p:cNvPr>
          <p:cNvSpPr txBox="1"/>
          <p:nvPr/>
        </p:nvSpPr>
        <p:spPr>
          <a:xfrm>
            <a:off x="2159894" y="3336726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>
                <a:solidFill>
                  <a:schemeClr val="accent1"/>
                </a:solidFill>
              </a:rPr>
              <a:t>1%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B415A1-FAC1-70E5-F767-3085A64861B0}"/>
              </a:ext>
            </a:extLst>
          </p:cNvPr>
          <p:cNvSpPr txBox="1"/>
          <p:nvPr/>
        </p:nvSpPr>
        <p:spPr>
          <a:xfrm>
            <a:off x="7379448" y="3317117"/>
            <a:ext cx="324672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>
                <a:solidFill>
                  <a:schemeClr val="accent1"/>
                </a:solidFill>
              </a:rPr>
              <a:t>0.5%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B5C58B-DEAD-79CC-D52B-277DE4F06D86}"/>
              </a:ext>
            </a:extLst>
          </p:cNvPr>
          <p:cNvGrpSpPr/>
          <p:nvPr/>
        </p:nvGrpSpPr>
        <p:grpSpPr>
          <a:xfrm>
            <a:off x="1425816" y="2792508"/>
            <a:ext cx="3665326" cy="1669428"/>
            <a:chOff x="381000" y="250698"/>
            <a:chExt cx="4025900" cy="6023102"/>
          </a:xfrm>
        </p:grpSpPr>
        <p:sp>
          <p:nvSpPr>
            <p:cNvPr id="60" name="iBar:40/133/9/25/2024 1:03:11 PM">
              <a:extLst>
                <a:ext uri="{FF2B5EF4-FFF2-40B4-BE49-F238E27FC236}">
                  <a16:creationId xmlns:a16="http://schemas.microsoft.com/office/drawing/2014/main" id="{F01FA524-B4A8-802F-EA04-EAEE56FE972E}"/>
                </a:ext>
              </a:extLst>
            </p:cNvPr>
            <p:cNvSpPr/>
            <p:nvPr/>
          </p:nvSpPr>
          <p:spPr>
            <a:xfrm>
              <a:off x="381000" y="1562100"/>
              <a:ext cx="4025900" cy="4711700"/>
            </a:xfrm>
            <a:prstGeom prst="rect">
              <a:avLst/>
            </a:prstGeom>
            <a:noFill/>
            <a:ln w="12700" cap="flat" cmpd="sng" algn="ctr">
              <a:solidFill>
                <a:srgbClr val="002776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91440" rtlCol="0" anchor="ctr"/>
            <a:lstStyle/>
            <a:p>
              <a:pPr algn="ctr"/>
              <a:endParaRPr lang="en-US"/>
            </a:p>
          </p:txBody>
        </p:sp>
        <p:sp>
          <p:nvSpPr>
            <p:cNvPr id="61" name="TxtBox:40/133/9/25/2024 1:03:11 PM">
              <a:extLst>
                <a:ext uri="{FF2B5EF4-FFF2-40B4-BE49-F238E27FC236}">
                  <a16:creationId xmlns:a16="http://schemas.microsoft.com/office/drawing/2014/main" id="{57BDEC29-8CF0-3849-0152-E6CB1ED01E78}"/>
                </a:ext>
              </a:extLst>
            </p:cNvPr>
            <p:cNvSpPr/>
            <p:nvPr/>
          </p:nvSpPr>
          <p:spPr>
            <a:xfrm>
              <a:off x="2016218" y="250698"/>
              <a:ext cx="755464" cy="2610117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Improve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0A6EA-EE52-313D-11D1-2EE6E48127F9}"/>
              </a:ext>
            </a:extLst>
          </p:cNvPr>
          <p:cNvGrpSpPr/>
          <p:nvPr/>
        </p:nvGrpSpPr>
        <p:grpSpPr>
          <a:xfrm>
            <a:off x="7053569" y="2815831"/>
            <a:ext cx="3665326" cy="1669428"/>
            <a:chOff x="381000" y="250698"/>
            <a:chExt cx="4025900" cy="6023102"/>
          </a:xfrm>
        </p:grpSpPr>
        <p:sp>
          <p:nvSpPr>
            <p:cNvPr id="65" name="iBar:40/133/9/25/2024 1:03:11 PM">
              <a:extLst>
                <a:ext uri="{FF2B5EF4-FFF2-40B4-BE49-F238E27FC236}">
                  <a16:creationId xmlns:a16="http://schemas.microsoft.com/office/drawing/2014/main" id="{00ADFA35-D3CE-D0C5-B220-B061A6D58289}"/>
                </a:ext>
              </a:extLst>
            </p:cNvPr>
            <p:cNvSpPr/>
            <p:nvPr/>
          </p:nvSpPr>
          <p:spPr>
            <a:xfrm>
              <a:off x="381000" y="1562100"/>
              <a:ext cx="4025900" cy="4711700"/>
            </a:xfrm>
            <a:prstGeom prst="rect">
              <a:avLst/>
            </a:prstGeom>
            <a:noFill/>
            <a:ln w="12700" cap="flat" cmpd="sng" algn="ctr">
              <a:solidFill>
                <a:srgbClr val="002776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91440" rtlCol="0" anchor="ctr"/>
            <a:lstStyle/>
            <a:p>
              <a:pPr algn="ctr"/>
              <a:endParaRPr lang="en-US"/>
            </a:p>
          </p:txBody>
        </p:sp>
        <p:sp>
          <p:nvSpPr>
            <p:cNvPr id="66" name="TxtBox:40/133/9/25/2024 1:03:11 PM">
              <a:extLst>
                <a:ext uri="{FF2B5EF4-FFF2-40B4-BE49-F238E27FC236}">
                  <a16:creationId xmlns:a16="http://schemas.microsoft.com/office/drawing/2014/main" id="{70968154-6A44-577E-39C0-8A1234751D08}"/>
                </a:ext>
              </a:extLst>
            </p:cNvPr>
            <p:cNvSpPr/>
            <p:nvPr/>
          </p:nvSpPr>
          <p:spPr>
            <a:xfrm>
              <a:off x="2016218" y="250698"/>
              <a:ext cx="755464" cy="2610117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Improve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950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6DEE-D17B-2F11-836B-A9901975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84" y="558798"/>
            <a:ext cx="11252200" cy="505290"/>
          </a:xfrm>
        </p:spPr>
        <p:txBody>
          <a:bodyPr>
            <a:normAutofit fontScale="90000"/>
          </a:bodyPr>
          <a:lstStyle/>
          <a:p>
            <a:r>
              <a:rPr lang="en-US"/>
              <a:t>Choosing the final model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E83C93-57DB-8EE7-B16D-A7B9AEF79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0887"/>
              </p:ext>
            </p:extLst>
          </p:nvPr>
        </p:nvGraphicFramePr>
        <p:xfrm>
          <a:off x="725184" y="1434886"/>
          <a:ext cx="10946259" cy="3795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8753">
                  <a:extLst>
                    <a:ext uri="{9D8B030D-6E8A-4147-A177-3AD203B41FA5}">
                      <a16:colId xmlns:a16="http://schemas.microsoft.com/office/drawing/2014/main" val="1550343084"/>
                    </a:ext>
                  </a:extLst>
                </a:gridCol>
                <a:gridCol w="3648753">
                  <a:extLst>
                    <a:ext uri="{9D8B030D-6E8A-4147-A177-3AD203B41FA5}">
                      <a16:colId xmlns:a16="http://schemas.microsoft.com/office/drawing/2014/main" val="1304027302"/>
                    </a:ext>
                  </a:extLst>
                </a:gridCol>
                <a:gridCol w="3648753">
                  <a:extLst>
                    <a:ext uri="{9D8B030D-6E8A-4147-A177-3AD203B41FA5}">
                      <a16:colId xmlns:a16="http://schemas.microsoft.com/office/drawing/2014/main" val="519391393"/>
                    </a:ext>
                  </a:extLst>
                </a:gridCol>
              </a:tblGrid>
              <a:tr h="38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Feature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err="1">
                          <a:effectLst/>
                        </a:rPr>
                        <a:t>XGBoost</a:t>
                      </a:r>
                      <a:endParaRPr lang="en-US" sz="1100" kern="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1099762"/>
                  </a:ext>
                </a:extLst>
              </a:tr>
              <a:tr h="791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Costs</a:t>
                      </a:r>
                      <a:endParaRPr lang="en-US" sz="14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</a:t>
                      </a:r>
                      <a:r>
                        <a:rPr lang="en-US" sz="16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expensive to deploy and maintain due to its simplicity</a:t>
                      </a:r>
                      <a:endParaRPr lang="en-US" sz="1600" b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-more costly due to its complexity, longer training times, and the need for more specialized knowledge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0431140"/>
                  </a:ext>
                </a:extLst>
              </a:tr>
              <a:tr h="79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Scalability</a:t>
                      </a:r>
                      <a:endParaRPr lang="en-US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+mn-lt"/>
                          <a:ea typeface="Calibri"/>
                          <a:cs typeface="Times New Roman"/>
                        </a:rPr>
                        <a:t>- 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is easier to implement and faster to train for medium size datasets (e.g., 100,000 records)</a:t>
                      </a:r>
                      <a:endParaRPr lang="en-US" sz="1600" b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Is better suited for very large datasets (e.g., 100,000,000 records)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646506"/>
                  </a:ext>
                </a:extLst>
              </a:tr>
              <a:tr h="791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Customization Complexity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+mn-lt"/>
                        </a:rPr>
                        <a:t>- </a:t>
                      </a:r>
                      <a:r>
                        <a:rPr lang="en-US" sz="1600" b="1" kern="0">
                          <a:effectLst/>
                          <a:latin typeface="+mn-lt"/>
                        </a:rPr>
                        <a:t>Simpler to customize. </a:t>
                      </a:r>
                    </a:p>
                    <a:p>
                      <a:pPr marL="285750" marR="0" lvl="0" indent="-2857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kern="0">
                          <a:effectLst/>
                          <a:latin typeface="+mn-lt"/>
                        </a:rPr>
                        <a:t>Less sensitive to hyperparameter setting (Key Parameters)</a:t>
                      </a:r>
                    </a:p>
                    <a:p>
                      <a:pPr marL="285750" marR="0" lvl="0" indent="-2857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600" b="0" kern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+mn-lt"/>
                        </a:rPr>
                        <a:t>- More complex customize.</a:t>
                      </a:r>
                    </a:p>
                    <a:p>
                      <a:pPr marL="285750" marR="0" lvl="0" indent="-2857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kern="0">
                          <a:effectLst/>
                          <a:latin typeface="+mn-lt"/>
                        </a:rPr>
                        <a:t>Larger number of Hyperparameters</a:t>
                      </a:r>
                    </a:p>
                    <a:p>
                      <a:pPr marL="285750" marR="0" lvl="0" indent="-2857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kern="0">
                          <a:effectLst/>
                          <a:latin typeface="+mn-lt"/>
                        </a:rPr>
                        <a:t>(Key Parameters, Boost Parameters, Learning task parameters)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354186"/>
                  </a:ext>
                </a:extLst>
              </a:tr>
              <a:tr h="791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Computational Resources</a:t>
                      </a:r>
                      <a:endParaRPr lang="en-US" sz="16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 to its ability to parallelize, can reduce cloud-based resources where you pay for compute time.</a:t>
                      </a:r>
                      <a:endParaRPr lang="en-US" sz="1600" b="1" kern="100"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-optimizing memory usage can require additional effort and expertise, increasing costs.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6362392"/>
                  </a:ext>
                </a:extLst>
              </a:tr>
            </a:tbl>
          </a:graphicData>
        </a:graphic>
      </p:graphicFrame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60EF9F51-0750-0240-AF72-F7044843D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282" y="6001731"/>
            <a:ext cx="693822" cy="6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69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AD51-F1BF-4A93-1A9B-1BFA23ED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62" y="588879"/>
            <a:ext cx="11252200" cy="50529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About the final model</a:t>
            </a:r>
            <a:endParaRPr lang="en-US"/>
          </a:p>
        </p:txBody>
      </p:sp>
      <p:sp>
        <p:nvSpPr>
          <p:cNvPr id="4" name="正方形/長方形 14">
            <a:extLst>
              <a:ext uri="{FF2B5EF4-FFF2-40B4-BE49-F238E27FC236}">
                <a16:creationId xmlns:a16="http://schemas.microsoft.com/office/drawing/2014/main" id="{31120353-1321-67A2-3DA6-9F097921404F}"/>
              </a:ext>
            </a:extLst>
          </p:cNvPr>
          <p:cNvSpPr/>
          <p:nvPr/>
        </p:nvSpPr>
        <p:spPr bwMode="gray">
          <a:xfrm>
            <a:off x="736662" y="1650732"/>
            <a:ext cx="3659207" cy="478548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2000">
                <a:solidFill>
                  <a:prstClr val="white"/>
                </a:solidFill>
              </a:rPr>
              <a:t>Tunned Random Forest</a:t>
            </a:r>
          </a:p>
        </p:txBody>
      </p:sp>
      <p:sp>
        <p:nvSpPr>
          <p:cNvPr id="6" name="正方形/長方形 11">
            <a:extLst>
              <a:ext uri="{FF2B5EF4-FFF2-40B4-BE49-F238E27FC236}">
                <a16:creationId xmlns:a16="http://schemas.microsoft.com/office/drawing/2014/main" id="{72227F45-880B-2059-2C8A-E7366A90FF8F}"/>
              </a:ext>
            </a:extLst>
          </p:cNvPr>
          <p:cNvSpPr/>
          <p:nvPr/>
        </p:nvSpPr>
        <p:spPr bwMode="gray">
          <a:xfrm>
            <a:off x="736662" y="2735816"/>
            <a:ext cx="4201901" cy="24810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 anchorCtr="0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Random Forest</a:t>
            </a:r>
            <a:endParaRPr lang="en-US" sz="2800">
              <a:solidFill>
                <a:schemeClr val="tx1"/>
              </a:solidFill>
              <a:ea typeface="Open Sans"/>
              <a:cs typeface="Open Sans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altLang="ja-JP" sz="2800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Accuracy = 0.86</a:t>
            </a:r>
          </a:p>
          <a:p>
            <a:pPr marL="342900" indent="-342900" algn="just">
              <a:buFont typeface="Arial"/>
              <a:buChar char="•"/>
            </a:pPr>
            <a:r>
              <a:rPr lang="en-US" altLang="ja-JP" sz="2800" b="1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Recall = 0.73</a:t>
            </a:r>
          </a:p>
          <a:p>
            <a:pPr marL="342900" indent="-342900" algn="just">
              <a:buFont typeface="Arial"/>
              <a:buChar char="•"/>
            </a:pPr>
            <a:r>
              <a:rPr lang="en-US" altLang="ja-JP" sz="2800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Using 53 Features</a:t>
            </a:r>
          </a:p>
          <a:p>
            <a:pPr marL="342900" indent="-342900" algn="just">
              <a:buFont typeface="Arial"/>
              <a:buChar char="•"/>
            </a:pPr>
            <a:endParaRPr lang="en-US" altLang="ja-JP" sz="2800">
              <a:solidFill>
                <a:schemeClr val="tx1"/>
              </a:solidFill>
              <a:latin typeface="Aptos"/>
              <a:ea typeface="Open Sans"/>
              <a:cs typeface="Open Sans"/>
            </a:endParaRPr>
          </a:p>
          <a:p>
            <a:pPr>
              <a:spcBef>
                <a:spcPts val="300"/>
              </a:spcBef>
            </a:pPr>
            <a:endParaRPr lang="ja-JP" altLang="en-US" sz="1400">
              <a:solidFill>
                <a:schemeClr val="tx1"/>
              </a:solidFill>
              <a:latin typeface="Aptos"/>
              <a:ea typeface="ＭＳ Ｐゴシック" panose="020B0600070205080204" pitchFamily="34" charset="-128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1B2B4-CD6E-D058-B8C6-BB44DFB1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219" y="1645081"/>
            <a:ext cx="6698174" cy="4652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703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AD51-F1BF-4A93-1A9B-1BFA23ED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62" y="588879"/>
            <a:ext cx="11252200" cy="50529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Conclusion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333CCD-9BD9-B120-568C-1277BFCC71FC}"/>
              </a:ext>
            </a:extLst>
          </p:cNvPr>
          <p:cNvSpPr txBox="1">
            <a:spLocks/>
          </p:cNvSpPr>
          <p:nvPr/>
        </p:nvSpPr>
        <p:spPr>
          <a:xfrm>
            <a:off x="1514166" y="4305401"/>
            <a:ext cx="3494305" cy="1096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  <a:ea typeface="Open Sans"/>
                <a:cs typeface="Open Sans"/>
              </a:rPr>
              <a:t>Accuracy: 86%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  <a:ea typeface="Open Sans"/>
                <a:cs typeface="Open Sans"/>
              </a:rPr>
              <a:t>Recall: 73%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  <a:ea typeface="Open Sans"/>
                <a:cs typeface="Open Sans"/>
              </a:rPr>
              <a:t>Features Used: 53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4A3CE7E-D6F0-A0C2-67EE-D1B18DD81047}"/>
              </a:ext>
            </a:extLst>
          </p:cNvPr>
          <p:cNvSpPr txBox="1">
            <a:spLocks/>
          </p:cNvSpPr>
          <p:nvPr/>
        </p:nvSpPr>
        <p:spPr>
          <a:xfrm>
            <a:off x="7030053" y="1987768"/>
            <a:ext cx="3494305" cy="938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Effective data preparation for model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The model predicting student outcomes</a:t>
            </a:r>
          </a:p>
        </p:txBody>
      </p:sp>
      <p:sp>
        <p:nvSpPr>
          <p:cNvPr id="3" name="正方形/長方形 14">
            <a:extLst>
              <a:ext uri="{FF2B5EF4-FFF2-40B4-BE49-F238E27FC236}">
                <a16:creationId xmlns:a16="http://schemas.microsoft.com/office/drawing/2014/main" id="{9B3CB678-6544-474A-3E61-9F2D9DB228B9}"/>
              </a:ext>
            </a:extLst>
          </p:cNvPr>
          <p:cNvSpPr/>
          <p:nvPr/>
        </p:nvSpPr>
        <p:spPr bwMode="gray">
          <a:xfrm>
            <a:off x="1431253" y="1616066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600">
                <a:solidFill>
                  <a:prstClr val="white"/>
                </a:solidFill>
              </a:rPr>
              <a:t>Model Overview</a:t>
            </a:r>
          </a:p>
        </p:txBody>
      </p:sp>
      <p:sp>
        <p:nvSpPr>
          <p:cNvPr id="4" name="正方形/長方形 14">
            <a:extLst>
              <a:ext uri="{FF2B5EF4-FFF2-40B4-BE49-F238E27FC236}">
                <a16:creationId xmlns:a16="http://schemas.microsoft.com/office/drawing/2014/main" id="{1B2BDC5C-A1DA-07AA-A1D3-A114A04860DF}"/>
              </a:ext>
            </a:extLst>
          </p:cNvPr>
          <p:cNvSpPr/>
          <p:nvPr/>
        </p:nvSpPr>
        <p:spPr bwMode="gray">
          <a:xfrm>
            <a:off x="1431253" y="3931758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600">
                <a:solidFill>
                  <a:prstClr val="white"/>
                </a:solidFill>
              </a:rPr>
              <a:t>Model Performance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E5D4A0-6996-8BD9-40C2-E87D679ED485}"/>
              </a:ext>
            </a:extLst>
          </p:cNvPr>
          <p:cNvSpPr txBox="1">
            <a:spLocks/>
          </p:cNvSpPr>
          <p:nvPr/>
        </p:nvSpPr>
        <p:spPr>
          <a:xfrm>
            <a:off x="1514166" y="1987768"/>
            <a:ext cx="3494305" cy="1018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Binary Classification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Utilized a Random Forest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Removing those features with low importance</a:t>
            </a:r>
          </a:p>
          <a:p>
            <a:pPr algn="just"/>
            <a:endParaRPr lang="en-US" sz="1600">
              <a:latin typeface="Aptos"/>
              <a:ea typeface="Open Sans"/>
              <a:cs typeface="Open Sans"/>
            </a:endParaRPr>
          </a:p>
        </p:txBody>
      </p:sp>
      <p:sp>
        <p:nvSpPr>
          <p:cNvPr id="6" name="正方形/長方形 14">
            <a:extLst>
              <a:ext uri="{FF2B5EF4-FFF2-40B4-BE49-F238E27FC236}">
                <a16:creationId xmlns:a16="http://schemas.microsoft.com/office/drawing/2014/main" id="{3688401F-9F7C-3E58-EE04-0B207EAEA400}"/>
              </a:ext>
            </a:extLst>
          </p:cNvPr>
          <p:cNvSpPr/>
          <p:nvPr/>
        </p:nvSpPr>
        <p:spPr bwMode="gray">
          <a:xfrm>
            <a:off x="6914643" y="1616066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600">
                <a:solidFill>
                  <a:prstClr val="white"/>
                </a:solidFill>
              </a:rPr>
              <a:t>Key Insights</a:t>
            </a:r>
          </a:p>
        </p:txBody>
      </p:sp>
      <p:sp>
        <p:nvSpPr>
          <p:cNvPr id="7" name="正方形/長方形 14">
            <a:extLst>
              <a:ext uri="{FF2B5EF4-FFF2-40B4-BE49-F238E27FC236}">
                <a16:creationId xmlns:a16="http://schemas.microsoft.com/office/drawing/2014/main" id="{6956F819-92EF-A723-FECA-C25C2C9D16A6}"/>
              </a:ext>
            </a:extLst>
          </p:cNvPr>
          <p:cNvSpPr/>
          <p:nvPr/>
        </p:nvSpPr>
        <p:spPr bwMode="gray">
          <a:xfrm>
            <a:off x="6914643" y="3931758"/>
            <a:ext cx="3665330" cy="28822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600">
                <a:solidFill>
                  <a:prstClr val="white"/>
                </a:solidFill>
              </a:rPr>
              <a:t>Implications for Institutions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7F7E18-F84C-06DF-A650-18E685B1B432}"/>
              </a:ext>
            </a:extLst>
          </p:cNvPr>
          <p:cNvSpPr txBox="1">
            <a:spLocks/>
          </p:cNvSpPr>
          <p:nvPr/>
        </p:nvSpPr>
        <p:spPr>
          <a:xfrm>
            <a:off x="7030053" y="4350898"/>
            <a:ext cx="3494305" cy="13937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Early Identification of at-risk students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Student retention Rates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Efficient Resource Allocation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ptos"/>
                <a:ea typeface="Open Sans"/>
                <a:cs typeface="Open Sans"/>
              </a:rPr>
              <a:t>Decision Making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FEE8A0-B832-A1E9-2A21-B2FA123CBB9F}"/>
              </a:ext>
            </a:extLst>
          </p:cNvPr>
          <p:cNvCxnSpPr>
            <a:cxnSpLocks/>
          </p:cNvCxnSpPr>
          <p:nvPr/>
        </p:nvCxnSpPr>
        <p:spPr>
          <a:xfrm>
            <a:off x="6027648" y="1774371"/>
            <a:ext cx="0" cy="346756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052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93A4DBC-BF24-0D5C-CE50-66684D090274}"/>
              </a:ext>
            </a:extLst>
          </p:cNvPr>
          <p:cNvSpPr/>
          <p:nvPr/>
        </p:nvSpPr>
        <p:spPr bwMode="gray">
          <a:xfrm>
            <a:off x="6155266" y="4948726"/>
            <a:ext cx="446869" cy="446869"/>
          </a:xfrm>
          <a:prstGeom prst="ellipse">
            <a:avLst/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787481">
              <a:lnSpc>
                <a:spcPct val="106000"/>
              </a:lnSpc>
              <a:buFont typeface="Wingdings 2" pitchFamily="18" charset="2"/>
              <a:buNone/>
              <a:defRPr/>
            </a:pPr>
            <a:endParaRPr lang="en-IE" sz="800" b="1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FF7C70-BA28-1D4D-8B21-741F1A55A931}"/>
              </a:ext>
            </a:extLst>
          </p:cNvPr>
          <p:cNvCxnSpPr>
            <a:cxnSpLocks/>
          </p:cNvCxnSpPr>
          <p:nvPr/>
        </p:nvCxnSpPr>
        <p:spPr>
          <a:xfrm flipH="1">
            <a:off x="7699334" y="2161838"/>
            <a:ext cx="1801339" cy="20748"/>
          </a:xfrm>
          <a:prstGeom prst="line">
            <a:avLst/>
          </a:prstGeom>
          <a:noFill/>
          <a:ln w="508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A32890C-C531-4D41-8046-9A7A828B7B4F}"/>
              </a:ext>
            </a:extLst>
          </p:cNvPr>
          <p:cNvSpPr/>
          <p:nvPr/>
        </p:nvSpPr>
        <p:spPr bwMode="gray">
          <a:xfrm>
            <a:off x="8514615" y="2156114"/>
            <a:ext cx="1759991" cy="1165422"/>
          </a:xfrm>
          <a:prstGeom prst="ellipse">
            <a:avLst/>
          </a:prstGeom>
          <a:solidFill>
            <a:schemeClr val="tx1"/>
          </a:solidFill>
          <a:ln w="50800" cap="rnd" algn="ctr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CC3CDF-B02B-F94B-895F-920AC4AA53E1}"/>
              </a:ext>
            </a:extLst>
          </p:cNvPr>
          <p:cNvSpPr/>
          <p:nvPr/>
        </p:nvSpPr>
        <p:spPr bwMode="gray">
          <a:xfrm>
            <a:off x="1712287" y="3306430"/>
            <a:ext cx="2869349" cy="1871926"/>
          </a:xfrm>
          <a:prstGeom prst="ellipse">
            <a:avLst/>
          </a:prstGeom>
          <a:solidFill>
            <a:schemeClr val="tx1"/>
          </a:solidFill>
          <a:ln w="50800" cap="rnd" algn="ctr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63E6BA-D1C1-FE47-A0DE-D76114ED70C6}"/>
              </a:ext>
            </a:extLst>
          </p:cNvPr>
          <p:cNvSpPr/>
          <p:nvPr/>
        </p:nvSpPr>
        <p:spPr bwMode="gray">
          <a:xfrm>
            <a:off x="3121049" y="3325227"/>
            <a:ext cx="1885842" cy="184693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6D8C2B-9081-5642-B594-886AFFBF61FE}"/>
              </a:ext>
            </a:extLst>
          </p:cNvPr>
          <p:cNvCxnSpPr>
            <a:cxnSpLocks/>
          </p:cNvCxnSpPr>
          <p:nvPr/>
        </p:nvCxnSpPr>
        <p:spPr>
          <a:xfrm>
            <a:off x="3136152" y="3307345"/>
            <a:ext cx="6338950" cy="4333"/>
          </a:xfrm>
          <a:prstGeom prst="line">
            <a:avLst/>
          </a:prstGeom>
          <a:noFill/>
          <a:ln w="508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08B1185-93EB-B545-B32F-5C89FBDD8E6B}"/>
              </a:ext>
            </a:extLst>
          </p:cNvPr>
          <p:cNvSpPr/>
          <p:nvPr/>
        </p:nvSpPr>
        <p:spPr bwMode="gray">
          <a:xfrm>
            <a:off x="805364" y="3522474"/>
            <a:ext cx="1591756" cy="984885"/>
          </a:xfrm>
          <a:prstGeom prst="rect">
            <a:avLst/>
          </a:prstGeom>
          <a:solidFill>
            <a:srgbClr val="3364C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554D8-6DB0-DCB2-2B13-7257B43E2ECF}"/>
              </a:ext>
            </a:extLst>
          </p:cNvPr>
          <p:cNvCxnSpPr>
            <a:cxnSpLocks/>
          </p:cNvCxnSpPr>
          <p:nvPr/>
        </p:nvCxnSpPr>
        <p:spPr>
          <a:xfrm>
            <a:off x="3113961" y="5172970"/>
            <a:ext cx="6110653" cy="25396"/>
          </a:xfrm>
          <a:prstGeom prst="line">
            <a:avLst/>
          </a:prstGeom>
          <a:noFill/>
          <a:ln w="508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280AD63-466B-0F40-AA17-CFA5D5D8BF52}"/>
              </a:ext>
            </a:extLst>
          </p:cNvPr>
          <p:cNvSpPr/>
          <p:nvPr/>
        </p:nvSpPr>
        <p:spPr bwMode="gray">
          <a:xfrm>
            <a:off x="4149327" y="4883679"/>
            <a:ext cx="1523928" cy="582914"/>
          </a:xfrm>
          <a:prstGeom prst="rect">
            <a:avLst/>
          </a:prstGeom>
          <a:solidFill>
            <a:srgbClr val="2C43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F1E22F-5AEB-B87A-46B6-687CB86271CE}"/>
              </a:ext>
            </a:extLst>
          </p:cNvPr>
          <p:cNvSpPr/>
          <p:nvPr/>
        </p:nvSpPr>
        <p:spPr bwMode="gray">
          <a:xfrm>
            <a:off x="8016720" y="2213328"/>
            <a:ext cx="1242860" cy="1015003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DB7271-7700-FF48-B58C-99448F969B25}"/>
              </a:ext>
            </a:extLst>
          </p:cNvPr>
          <p:cNvSpPr/>
          <p:nvPr/>
        </p:nvSpPr>
        <p:spPr bwMode="gray">
          <a:xfrm>
            <a:off x="9479703" y="2959988"/>
            <a:ext cx="1497270" cy="528650"/>
          </a:xfrm>
          <a:prstGeom prst="rect">
            <a:avLst/>
          </a:prstGeom>
          <a:solidFill>
            <a:srgbClr val="4C9AD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87267E-B85B-3046-9001-675BEE947EB2}"/>
              </a:ext>
            </a:extLst>
          </p:cNvPr>
          <p:cNvSpPr/>
          <p:nvPr/>
        </p:nvSpPr>
        <p:spPr bwMode="gray">
          <a:xfrm>
            <a:off x="7641480" y="1902549"/>
            <a:ext cx="1559023" cy="578811"/>
          </a:xfrm>
          <a:prstGeom prst="rect">
            <a:avLst/>
          </a:prstGeom>
          <a:solidFill>
            <a:srgbClr val="64B6EE"/>
          </a:solidFill>
          <a:ln w="19050" algn="ctr">
            <a:noFill/>
            <a:miter lim="800000"/>
            <a:headEnd/>
            <a:tailEnd/>
          </a:ln>
          <a:effectLst>
            <a:softEdge rad="0"/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DC09C5-4ED3-EE42-B884-4D299D93A57A}"/>
              </a:ext>
            </a:extLst>
          </p:cNvPr>
          <p:cNvSpPr txBox="1"/>
          <p:nvPr/>
        </p:nvSpPr>
        <p:spPr>
          <a:xfrm>
            <a:off x="9568758" y="2971373"/>
            <a:ext cx="1292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en-IE" sz="1600" b="1">
                <a:latin typeface="Calibri"/>
              </a:rPr>
              <a:t>Enhancing the model 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3B11919-1248-8642-8175-7CE788E37A92}"/>
              </a:ext>
            </a:extLst>
          </p:cNvPr>
          <p:cNvSpPr/>
          <p:nvPr/>
        </p:nvSpPr>
        <p:spPr bwMode="gray">
          <a:xfrm>
            <a:off x="5052319" y="3030079"/>
            <a:ext cx="1391859" cy="582914"/>
          </a:xfrm>
          <a:prstGeom prst="rect">
            <a:avLst/>
          </a:prstGeom>
          <a:solidFill>
            <a:srgbClr val="427B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81C854E-00D7-B147-A4AA-E162F57BFD6F}"/>
              </a:ext>
            </a:extLst>
          </p:cNvPr>
          <p:cNvGrpSpPr/>
          <p:nvPr/>
        </p:nvGrpSpPr>
        <p:grpSpPr>
          <a:xfrm>
            <a:off x="7184454" y="1925146"/>
            <a:ext cx="514880" cy="514880"/>
            <a:chOff x="7643362" y="2623352"/>
            <a:chExt cx="315200" cy="3152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821980-D9EC-F148-A464-5A3B05CA33FC}"/>
                </a:ext>
              </a:extLst>
            </p:cNvPr>
            <p:cNvSpPr/>
            <p:nvPr/>
          </p:nvSpPr>
          <p:spPr bwMode="gray">
            <a:xfrm>
              <a:off x="7643362" y="2623352"/>
              <a:ext cx="315200" cy="315200"/>
            </a:xfrm>
            <a:prstGeom prst="ellipse">
              <a:avLst/>
            </a:prstGeom>
            <a:solidFill>
              <a:srgbClr val="64B6EE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E5B4BB5-8126-BC44-9110-C9ECFC2AD0E8}"/>
                </a:ext>
              </a:extLst>
            </p:cNvPr>
            <p:cNvSpPr/>
            <p:nvPr/>
          </p:nvSpPr>
          <p:spPr bwMode="gray">
            <a:xfrm>
              <a:off x="7671785" y="2649956"/>
              <a:ext cx="258355" cy="258355"/>
            </a:xfrm>
            <a:prstGeom prst="ellipse">
              <a:avLst/>
            </a:prstGeom>
            <a:solidFill>
              <a:sysClr val="windowText" lastClr="000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IE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1</a:t>
              </a:r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77E6AEA5-EDCA-2943-B1F4-2A312DBDFC5D}"/>
              </a:ext>
            </a:extLst>
          </p:cNvPr>
          <p:cNvSpPr/>
          <p:nvPr/>
        </p:nvSpPr>
        <p:spPr bwMode="gray">
          <a:xfrm>
            <a:off x="9896914" y="2176996"/>
            <a:ext cx="446869" cy="446869"/>
          </a:xfrm>
          <a:prstGeom prst="ellipse">
            <a:avLst/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787481">
              <a:lnSpc>
                <a:spcPct val="106000"/>
              </a:lnSpc>
              <a:buFont typeface="Wingdings 2" pitchFamily="18" charset="2"/>
              <a:buNone/>
              <a:defRPr/>
            </a:pPr>
            <a:endParaRPr lang="en-IE" sz="800" b="1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9ED205-856E-F942-BB37-C603C95DC0F0}"/>
              </a:ext>
            </a:extLst>
          </p:cNvPr>
          <p:cNvGrpSpPr/>
          <p:nvPr/>
        </p:nvGrpSpPr>
        <p:grpSpPr>
          <a:xfrm>
            <a:off x="8864866" y="2904396"/>
            <a:ext cx="755295" cy="633711"/>
            <a:chOff x="7643362" y="2623352"/>
            <a:chExt cx="315200" cy="3152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B25C08-D815-A246-A03A-15267BE5679A}"/>
                </a:ext>
              </a:extLst>
            </p:cNvPr>
            <p:cNvSpPr/>
            <p:nvPr/>
          </p:nvSpPr>
          <p:spPr bwMode="gray">
            <a:xfrm>
              <a:off x="7643362" y="2623352"/>
              <a:ext cx="315200" cy="315200"/>
            </a:xfrm>
            <a:prstGeom prst="ellipse">
              <a:avLst/>
            </a:prstGeom>
            <a:solidFill>
              <a:srgbClr val="469AD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CBFE05-1682-2B4D-ABD1-A86973D1241F}"/>
                </a:ext>
              </a:extLst>
            </p:cNvPr>
            <p:cNvSpPr/>
            <p:nvPr/>
          </p:nvSpPr>
          <p:spPr bwMode="gray">
            <a:xfrm>
              <a:off x="7671782" y="2649956"/>
              <a:ext cx="258355" cy="258355"/>
            </a:xfrm>
            <a:prstGeom prst="ellipse">
              <a:avLst/>
            </a:prstGeom>
            <a:solidFill>
              <a:sysClr val="windowText" lastClr="000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IE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2</a:t>
              </a: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73DF653B-6AA1-0C40-9AC9-ACA08BB98645}"/>
              </a:ext>
            </a:extLst>
          </p:cNvPr>
          <p:cNvSpPr/>
          <p:nvPr/>
        </p:nvSpPr>
        <p:spPr bwMode="gray">
          <a:xfrm>
            <a:off x="7530751" y="3091498"/>
            <a:ext cx="446869" cy="446869"/>
          </a:xfrm>
          <a:prstGeom prst="ellipse">
            <a:avLst/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787481">
              <a:lnSpc>
                <a:spcPct val="106000"/>
              </a:lnSpc>
              <a:buFont typeface="Wingdings 2" pitchFamily="18" charset="2"/>
              <a:buNone/>
              <a:defRPr/>
            </a:pPr>
            <a:endParaRPr lang="en-IE" sz="800" b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Freeform 124">
            <a:extLst>
              <a:ext uri="{FF2B5EF4-FFF2-40B4-BE49-F238E27FC236}">
                <a16:creationId xmlns:a16="http://schemas.microsoft.com/office/drawing/2014/main" id="{18B43B39-9032-BD4F-8910-F301245007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57788" y="3116971"/>
            <a:ext cx="399233" cy="398063"/>
          </a:xfrm>
          <a:custGeom>
            <a:avLst/>
            <a:gdLst>
              <a:gd name="T0" fmla="*/ 0 w 512"/>
              <a:gd name="T1" fmla="*/ 256 h 512"/>
              <a:gd name="T2" fmla="*/ 512 w 512"/>
              <a:gd name="T3" fmla="*/ 256 h 512"/>
              <a:gd name="T4" fmla="*/ 237 w 512"/>
              <a:gd name="T5" fmla="*/ 342 h 512"/>
              <a:gd name="T6" fmla="*/ 206 w 512"/>
              <a:gd name="T7" fmla="*/ 372 h 512"/>
              <a:gd name="T8" fmla="*/ 198 w 512"/>
              <a:gd name="T9" fmla="*/ 372 h 512"/>
              <a:gd name="T10" fmla="*/ 167 w 512"/>
              <a:gd name="T11" fmla="*/ 342 h 512"/>
              <a:gd name="T12" fmla="*/ 182 w 512"/>
              <a:gd name="T13" fmla="*/ 327 h 512"/>
              <a:gd name="T14" fmla="*/ 192 w 512"/>
              <a:gd name="T15" fmla="*/ 149 h 512"/>
              <a:gd name="T16" fmla="*/ 213 w 512"/>
              <a:gd name="T17" fmla="*/ 149 h 512"/>
              <a:gd name="T18" fmla="*/ 222 w 512"/>
              <a:gd name="T19" fmla="*/ 327 h 512"/>
              <a:gd name="T20" fmla="*/ 237 w 512"/>
              <a:gd name="T21" fmla="*/ 342 h 512"/>
              <a:gd name="T22" fmla="*/ 266 w 512"/>
              <a:gd name="T23" fmla="*/ 373 h 512"/>
              <a:gd name="T24" fmla="*/ 266 w 512"/>
              <a:gd name="T25" fmla="*/ 352 h 512"/>
              <a:gd name="T26" fmla="*/ 288 w 512"/>
              <a:gd name="T27" fmla="*/ 362 h 512"/>
              <a:gd name="T28" fmla="*/ 298 w 512"/>
              <a:gd name="T29" fmla="*/ 330 h 512"/>
              <a:gd name="T30" fmla="*/ 256 w 512"/>
              <a:gd name="T31" fmla="*/ 320 h 512"/>
              <a:gd name="T32" fmla="*/ 298 w 512"/>
              <a:gd name="T33" fmla="*/ 309 h 512"/>
              <a:gd name="T34" fmla="*/ 298 w 512"/>
              <a:gd name="T35" fmla="*/ 330 h 512"/>
              <a:gd name="T36" fmla="*/ 266 w 512"/>
              <a:gd name="T37" fmla="*/ 288 h 512"/>
              <a:gd name="T38" fmla="*/ 266 w 512"/>
              <a:gd name="T39" fmla="*/ 266 h 512"/>
              <a:gd name="T40" fmla="*/ 330 w 512"/>
              <a:gd name="T41" fmla="*/ 277 h 512"/>
              <a:gd name="T42" fmla="*/ 341 w 512"/>
              <a:gd name="T43" fmla="*/ 245 h 512"/>
              <a:gd name="T44" fmla="*/ 256 w 512"/>
              <a:gd name="T45" fmla="*/ 234 h 512"/>
              <a:gd name="T46" fmla="*/ 341 w 512"/>
              <a:gd name="T47" fmla="*/ 224 h 512"/>
              <a:gd name="T48" fmla="*/ 341 w 512"/>
              <a:gd name="T49" fmla="*/ 245 h 512"/>
              <a:gd name="T50" fmla="*/ 266 w 512"/>
              <a:gd name="T51" fmla="*/ 202 h 512"/>
              <a:gd name="T52" fmla="*/ 266 w 512"/>
              <a:gd name="T53" fmla="*/ 181 h 512"/>
              <a:gd name="T54" fmla="*/ 373 w 512"/>
              <a:gd name="T55" fmla="*/ 192 h 512"/>
              <a:gd name="T56" fmla="*/ 378 w 512"/>
              <a:gd name="T57" fmla="*/ 160 h 512"/>
              <a:gd name="T58" fmla="*/ 256 w 512"/>
              <a:gd name="T59" fmla="*/ 149 h 512"/>
              <a:gd name="T60" fmla="*/ 378 w 512"/>
              <a:gd name="T61" fmla="*/ 138 h 512"/>
              <a:gd name="T62" fmla="*/ 378 w 512"/>
              <a:gd name="T63" fmla="*/ 16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237" y="342"/>
                </a:moveTo>
                <a:cubicBezTo>
                  <a:pt x="210" y="370"/>
                  <a:pt x="210" y="370"/>
                  <a:pt x="210" y="370"/>
                </a:cubicBezTo>
                <a:cubicBezTo>
                  <a:pt x="209" y="371"/>
                  <a:pt x="208" y="372"/>
                  <a:pt x="206" y="372"/>
                </a:cubicBezTo>
                <a:cubicBezTo>
                  <a:pt x="205" y="373"/>
                  <a:pt x="204" y="373"/>
                  <a:pt x="202" y="373"/>
                </a:cubicBezTo>
                <a:cubicBezTo>
                  <a:pt x="201" y="373"/>
                  <a:pt x="200" y="373"/>
                  <a:pt x="198" y="372"/>
                </a:cubicBezTo>
                <a:cubicBezTo>
                  <a:pt x="197" y="372"/>
                  <a:pt x="196" y="371"/>
                  <a:pt x="195" y="370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3" y="338"/>
                  <a:pt x="163" y="331"/>
                  <a:pt x="167" y="327"/>
                </a:cubicBezTo>
                <a:cubicBezTo>
                  <a:pt x="171" y="323"/>
                  <a:pt x="178" y="323"/>
                  <a:pt x="182" y="327"/>
                </a:cubicBezTo>
                <a:cubicBezTo>
                  <a:pt x="192" y="337"/>
                  <a:pt x="192" y="337"/>
                  <a:pt x="192" y="337"/>
                </a:cubicBezTo>
                <a:cubicBezTo>
                  <a:pt x="192" y="149"/>
                  <a:pt x="192" y="149"/>
                  <a:pt x="192" y="149"/>
                </a:cubicBezTo>
                <a:cubicBezTo>
                  <a:pt x="192" y="143"/>
                  <a:pt x="196" y="138"/>
                  <a:pt x="202" y="138"/>
                </a:cubicBezTo>
                <a:cubicBezTo>
                  <a:pt x="208" y="138"/>
                  <a:pt x="213" y="143"/>
                  <a:pt x="213" y="149"/>
                </a:cubicBezTo>
                <a:cubicBezTo>
                  <a:pt x="213" y="337"/>
                  <a:pt x="213" y="337"/>
                  <a:pt x="213" y="337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7" y="323"/>
                  <a:pt x="233" y="323"/>
                  <a:pt x="237" y="327"/>
                </a:cubicBezTo>
                <a:cubicBezTo>
                  <a:pt x="242" y="331"/>
                  <a:pt x="242" y="338"/>
                  <a:pt x="237" y="342"/>
                </a:cubicBezTo>
                <a:close/>
                <a:moveTo>
                  <a:pt x="277" y="373"/>
                </a:moveTo>
                <a:cubicBezTo>
                  <a:pt x="266" y="373"/>
                  <a:pt x="266" y="373"/>
                  <a:pt x="266" y="373"/>
                </a:cubicBezTo>
                <a:cubicBezTo>
                  <a:pt x="260" y="373"/>
                  <a:pt x="256" y="368"/>
                  <a:pt x="256" y="362"/>
                </a:cubicBezTo>
                <a:cubicBezTo>
                  <a:pt x="256" y="356"/>
                  <a:pt x="260" y="352"/>
                  <a:pt x="266" y="352"/>
                </a:cubicBezTo>
                <a:cubicBezTo>
                  <a:pt x="277" y="352"/>
                  <a:pt x="277" y="352"/>
                  <a:pt x="277" y="352"/>
                </a:cubicBezTo>
                <a:cubicBezTo>
                  <a:pt x="283" y="352"/>
                  <a:pt x="288" y="356"/>
                  <a:pt x="288" y="362"/>
                </a:cubicBezTo>
                <a:cubicBezTo>
                  <a:pt x="288" y="368"/>
                  <a:pt x="283" y="373"/>
                  <a:pt x="277" y="373"/>
                </a:cubicBezTo>
                <a:close/>
                <a:moveTo>
                  <a:pt x="298" y="330"/>
                </a:moveTo>
                <a:cubicBezTo>
                  <a:pt x="266" y="330"/>
                  <a:pt x="266" y="330"/>
                  <a:pt x="266" y="330"/>
                </a:cubicBezTo>
                <a:cubicBezTo>
                  <a:pt x="260" y="330"/>
                  <a:pt x="256" y="326"/>
                  <a:pt x="256" y="320"/>
                </a:cubicBezTo>
                <a:cubicBezTo>
                  <a:pt x="256" y="314"/>
                  <a:pt x="260" y="309"/>
                  <a:pt x="266" y="309"/>
                </a:cubicBezTo>
                <a:cubicBezTo>
                  <a:pt x="298" y="309"/>
                  <a:pt x="298" y="309"/>
                  <a:pt x="298" y="309"/>
                </a:cubicBezTo>
                <a:cubicBezTo>
                  <a:pt x="304" y="309"/>
                  <a:pt x="309" y="314"/>
                  <a:pt x="309" y="320"/>
                </a:cubicBezTo>
                <a:cubicBezTo>
                  <a:pt x="309" y="326"/>
                  <a:pt x="304" y="330"/>
                  <a:pt x="298" y="330"/>
                </a:cubicBezTo>
                <a:close/>
                <a:moveTo>
                  <a:pt x="320" y="288"/>
                </a:moveTo>
                <a:cubicBezTo>
                  <a:pt x="266" y="288"/>
                  <a:pt x="266" y="288"/>
                  <a:pt x="266" y="288"/>
                </a:cubicBezTo>
                <a:cubicBezTo>
                  <a:pt x="260" y="288"/>
                  <a:pt x="256" y="283"/>
                  <a:pt x="256" y="277"/>
                </a:cubicBezTo>
                <a:cubicBezTo>
                  <a:pt x="256" y="271"/>
                  <a:pt x="260" y="266"/>
                  <a:pt x="266" y="266"/>
                </a:cubicBezTo>
                <a:cubicBezTo>
                  <a:pt x="320" y="266"/>
                  <a:pt x="320" y="266"/>
                  <a:pt x="320" y="266"/>
                </a:cubicBezTo>
                <a:cubicBezTo>
                  <a:pt x="326" y="266"/>
                  <a:pt x="330" y="271"/>
                  <a:pt x="330" y="277"/>
                </a:cubicBezTo>
                <a:cubicBezTo>
                  <a:pt x="330" y="283"/>
                  <a:pt x="326" y="288"/>
                  <a:pt x="320" y="288"/>
                </a:cubicBezTo>
                <a:close/>
                <a:moveTo>
                  <a:pt x="341" y="245"/>
                </a:moveTo>
                <a:cubicBezTo>
                  <a:pt x="266" y="245"/>
                  <a:pt x="266" y="245"/>
                  <a:pt x="266" y="245"/>
                </a:cubicBezTo>
                <a:cubicBezTo>
                  <a:pt x="260" y="245"/>
                  <a:pt x="256" y="240"/>
                  <a:pt x="256" y="234"/>
                </a:cubicBezTo>
                <a:cubicBezTo>
                  <a:pt x="256" y="228"/>
                  <a:pt x="260" y="224"/>
                  <a:pt x="266" y="224"/>
                </a:cubicBezTo>
                <a:cubicBezTo>
                  <a:pt x="341" y="224"/>
                  <a:pt x="341" y="224"/>
                  <a:pt x="341" y="224"/>
                </a:cubicBezTo>
                <a:cubicBezTo>
                  <a:pt x="347" y="224"/>
                  <a:pt x="352" y="228"/>
                  <a:pt x="352" y="234"/>
                </a:cubicBezTo>
                <a:cubicBezTo>
                  <a:pt x="352" y="240"/>
                  <a:pt x="347" y="245"/>
                  <a:pt x="341" y="245"/>
                </a:cubicBezTo>
                <a:close/>
                <a:moveTo>
                  <a:pt x="362" y="202"/>
                </a:moveTo>
                <a:cubicBezTo>
                  <a:pt x="266" y="202"/>
                  <a:pt x="266" y="202"/>
                  <a:pt x="266" y="202"/>
                </a:cubicBezTo>
                <a:cubicBezTo>
                  <a:pt x="260" y="202"/>
                  <a:pt x="256" y="198"/>
                  <a:pt x="256" y="192"/>
                </a:cubicBezTo>
                <a:cubicBezTo>
                  <a:pt x="256" y="186"/>
                  <a:pt x="260" y="181"/>
                  <a:pt x="266" y="181"/>
                </a:cubicBezTo>
                <a:cubicBezTo>
                  <a:pt x="362" y="181"/>
                  <a:pt x="362" y="181"/>
                  <a:pt x="362" y="181"/>
                </a:cubicBezTo>
                <a:cubicBezTo>
                  <a:pt x="368" y="181"/>
                  <a:pt x="373" y="186"/>
                  <a:pt x="373" y="192"/>
                </a:cubicBezTo>
                <a:cubicBezTo>
                  <a:pt x="373" y="198"/>
                  <a:pt x="368" y="202"/>
                  <a:pt x="362" y="202"/>
                </a:cubicBezTo>
                <a:close/>
                <a:moveTo>
                  <a:pt x="378" y="160"/>
                </a:moveTo>
                <a:cubicBezTo>
                  <a:pt x="266" y="160"/>
                  <a:pt x="266" y="160"/>
                  <a:pt x="266" y="160"/>
                </a:cubicBezTo>
                <a:cubicBezTo>
                  <a:pt x="260" y="160"/>
                  <a:pt x="256" y="155"/>
                  <a:pt x="256" y="149"/>
                </a:cubicBezTo>
                <a:cubicBezTo>
                  <a:pt x="256" y="143"/>
                  <a:pt x="260" y="138"/>
                  <a:pt x="266" y="138"/>
                </a:cubicBezTo>
                <a:cubicBezTo>
                  <a:pt x="378" y="138"/>
                  <a:pt x="378" y="138"/>
                  <a:pt x="378" y="138"/>
                </a:cubicBezTo>
                <a:cubicBezTo>
                  <a:pt x="384" y="138"/>
                  <a:pt x="389" y="143"/>
                  <a:pt x="389" y="149"/>
                </a:cubicBezTo>
                <a:cubicBezTo>
                  <a:pt x="389" y="155"/>
                  <a:pt x="384" y="160"/>
                  <a:pt x="378" y="16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874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C8C197-BB7D-D140-A6D3-8425A215F37C}"/>
              </a:ext>
            </a:extLst>
          </p:cNvPr>
          <p:cNvGrpSpPr/>
          <p:nvPr/>
        </p:nvGrpSpPr>
        <p:grpSpPr>
          <a:xfrm>
            <a:off x="6436029" y="3015727"/>
            <a:ext cx="633307" cy="591043"/>
            <a:chOff x="7643362" y="2623352"/>
            <a:chExt cx="315200" cy="3152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474CC9-BBDF-6C47-9BFA-DA98F4F693A7}"/>
                </a:ext>
              </a:extLst>
            </p:cNvPr>
            <p:cNvSpPr/>
            <p:nvPr/>
          </p:nvSpPr>
          <p:spPr bwMode="gray">
            <a:xfrm>
              <a:off x="7643362" y="2623352"/>
              <a:ext cx="315200" cy="315200"/>
            </a:xfrm>
            <a:prstGeom prst="ellipse">
              <a:avLst/>
            </a:prstGeom>
            <a:solidFill>
              <a:srgbClr val="427BD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755183F-AEB0-294D-964E-759C113FCE51}"/>
                </a:ext>
              </a:extLst>
            </p:cNvPr>
            <p:cNvSpPr/>
            <p:nvPr/>
          </p:nvSpPr>
          <p:spPr bwMode="gray">
            <a:xfrm>
              <a:off x="7671785" y="2649956"/>
              <a:ext cx="258355" cy="258355"/>
            </a:xfrm>
            <a:prstGeom prst="ellipse">
              <a:avLst/>
            </a:prstGeom>
            <a:solidFill>
              <a:sysClr val="windowText" lastClr="000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IE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3</a:t>
              </a:r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7C2D5525-6778-DC48-9C33-9685E7AA3F0D}"/>
              </a:ext>
            </a:extLst>
          </p:cNvPr>
          <p:cNvSpPr/>
          <p:nvPr/>
        </p:nvSpPr>
        <p:spPr bwMode="gray">
          <a:xfrm>
            <a:off x="3331846" y="3081943"/>
            <a:ext cx="446869" cy="446869"/>
          </a:xfrm>
          <a:prstGeom prst="ellipse">
            <a:avLst/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787481">
              <a:lnSpc>
                <a:spcPct val="106000"/>
              </a:lnSpc>
              <a:buFont typeface="Wingdings 2" pitchFamily="18" charset="2"/>
              <a:buNone/>
              <a:defRPr/>
            </a:pPr>
            <a:endParaRPr lang="en-IE" sz="800" b="1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939CDC-E485-F346-94DA-11CF6B2953A8}"/>
              </a:ext>
            </a:extLst>
          </p:cNvPr>
          <p:cNvGrpSpPr/>
          <p:nvPr/>
        </p:nvGrpSpPr>
        <p:grpSpPr>
          <a:xfrm>
            <a:off x="2096383" y="3137273"/>
            <a:ext cx="625226" cy="625226"/>
            <a:chOff x="7643361" y="2623352"/>
            <a:chExt cx="315200" cy="315200"/>
          </a:xfrm>
          <a:solidFill>
            <a:srgbClr val="3364C0"/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213B92F-707B-C74C-8E7A-CC825EB5630A}"/>
                </a:ext>
              </a:extLst>
            </p:cNvPr>
            <p:cNvSpPr/>
            <p:nvPr/>
          </p:nvSpPr>
          <p:spPr bwMode="gray">
            <a:xfrm>
              <a:off x="7643361" y="2623352"/>
              <a:ext cx="315200" cy="315200"/>
            </a:xfrm>
            <a:prstGeom prst="ellipse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7F097C7-5FC4-E047-A1BF-4EE494C59A1F}"/>
                </a:ext>
              </a:extLst>
            </p:cNvPr>
            <p:cNvSpPr/>
            <p:nvPr/>
          </p:nvSpPr>
          <p:spPr bwMode="gray">
            <a:xfrm>
              <a:off x="7671789" y="2649956"/>
              <a:ext cx="258355" cy="258355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IE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4</a:t>
              </a:r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F2F92F6-5685-5147-A072-60FC9488B222}"/>
              </a:ext>
            </a:extLst>
          </p:cNvPr>
          <p:cNvSpPr/>
          <p:nvPr/>
        </p:nvSpPr>
        <p:spPr bwMode="gray">
          <a:xfrm>
            <a:off x="2699450" y="4953573"/>
            <a:ext cx="446869" cy="446869"/>
          </a:xfrm>
          <a:prstGeom prst="ellipse">
            <a:avLst/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787481">
              <a:lnSpc>
                <a:spcPct val="106000"/>
              </a:lnSpc>
              <a:buFont typeface="Wingdings 2" pitchFamily="18" charset="2"/>
              <a:buNone/>
              <a:defRPr/>
            </a:pPr>
            <a:endParaRPr lang="en-IE" sz="800" b="1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666095-A62F-E549-87AC-A5CAD49BDC44}"/>
              </a:ext>
            </a:extLst>
          </p:cNvPr>
          <p:cNvGrpSpPr/>
          <p:nvPr/>
        </p:nvGrpSpPr>
        <p:grpSpPr>
          <a:xfrm>
            <a:off x="3475017" y="4845196"/>
            <a:ext cx="737080" cy="674257"/>
            <a:chOff x="7643361" y="2623352"/>
            <a:chExt cx="315200" cy="315200"/>
          </a:xfrm>
          <a:solidFill>
            <a:srgbClr val="2C43B0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1E48C80-8C3C-404F-86D3-73DBBA017C7F}"/>
                </a:ext>
              </a:extLst>
            </p:cNvPr>
            <p:cNvSpPr/>
            <p:nvPr/>
          </p:nvSpPr>
          <p:spPr bwMode="gray">
            <a:xfrm>
              <a:off x="7643361" y="2623352"/>
              <a:ext cx="315200" cy="315200"/>
            </a:xfrm>
            <a:prstGeom prst="ellipse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E8CA2CC-D907-E049-88BF-033123C4AC97}"/>
                </a:ext>
              </a:extLst>
            </p:cNvPr>
            <p:cNvSpPr/>
            <p:nvPr/>
          </p:nvSpPr>
          <p:spPr bwMode="gray">
            <a:xfrm>
              <a:off x="7671789" y="2649956"/>
              <a:ext cx="258355" cy="258355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lang="en-IE" sz="1100" kern="0">
                  <a:solidFill>
                    <a:prstClr val="white"/>
                  </a:solidFill>
                  <a:latin typeface="Calibri"/>
                </a:rPr>
                <a:t>5</a:t>
              </a:r>
              <a:endParaRPr kumimoji="0" lang="en-IE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8" name="Graphic 7" descr="Work from home desk with solid fill">
            <a:extLst>
              <a:ext uri="{FF2B5EF4-FFF2-40B4-BE49-F238E27FC236}">
                <a16:creationId xmlns:a16="http://schemas.microsoft.com/office/drawing/2014/main" id="{897E7CBC-75FB-679E-B7B7-99D832186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433" y="2828911"/>
            <a:ext cx="809359" cy="809359"/>
          </a:xfrm>
          <a:prstGeom prst="rect">
            <a:avLst/>
          </a:prstGeom>
        </p:spPr>
      </p:pic>
      <p:pic>
        <p:nvPicPr>
          <p:cNvPr id="10" name="Graphic 9" descr="Upload with solid fill">
            <a:extLst>
              <a:ext uri="{FF2B5EF4-FFF2-40B4-BE49-F238E27FC236}">
                <a16:creationId xmlns:a16="http://schemas.microsoft.com/office/drawing/2014/main" id="{8D0A259D-731A-DDEE-151A-FD6042E5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091" y="2205923"/>
            <a:ext cx="914400" cy="914400"/>
          </a:xfrm>
          <a:prstGeom prst="rect">
            <a:avLst/>
          </a:prstGeom>
        </p:spPr>
      </p:pic>
      <p:pic>
        <p:nvPicPr>
          <p:cNvPr id="5" name="Graphic 4" descr="Clock outline">
            <a:extLst>
              <a:ext uri="{FF2B5EF4-FFF2-40B4-BE49-F238E27FC236}">
                <a16:creationId xmlns:a16="http://schemas.microsoft.com/office/drawing/2014/main" id="{0C44D0A6-356A-61FD-C59F-30CF81B6E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5238" y="5454246"/>
            <a:ext cx="814875" cy="814875"/>
          </a:xfrm>
          <a:prstGeom prst="rect">
            <a:avLst/>
          </a:prstGeom>
        </p:spPr>
      </p:pic>
      <p:pic>
        <p:nvPicPr>
          <p:cNvPr id="13" name="Graphic 12" descr="Gears outline">
            <a:extLst>
              <a:ext uri="{FF2B5EF4-FFF2-40B4-BE49-F238E27FC236}">
                <a16:creationId xmlns:a16="http://schemas.microsoft.com/office/drawing/2014/main" id="{AD5E61E8-41F1-7E08-BFA5-3EF85F9D7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9746002" y="3360657"/>
            <a:ext cx="1059419" cy="10594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E961D9-B2F4-C778-C1D2-2B9D6A0AB06D}"/>
              </a:ext>
            </a:extLst>
          </p:cNvPr>
          <p:cNvSpPr txBox="1">
            <a:spLocks/>
          </p:cNvSpPr>
          <p:nvPr/>
        </p:nvSpPr>
        <p:spPr>
          <a:xfrm>
            <a:off x="736662" y="588879"/>
            <a:ext cx="11252200" cy="50529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CC657-6C7B-6379-6BB9-46EA5BE6750D}"/>
              </a:ext>
            </a:extLst>
          </p:cNvPr>
          <p:cNvSpPr/>
          <p:nvPr/>
        </p:nvSpPr>
        <p:spPr bwMode="gray">
          <a:xfrm>
            <a:off x="7514794" y="4883678"/>
            <a:ext cx="2382120" cy="582914"/>
          </a:xfrm>
          <a:prstGeom prst="rect">
            <a:avLst/>
          </a:prstGeom>
          <a:solidFill>
            <a:srgbClr val="2C43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787481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3CF80-0A8A-6EE4-C5A3-2B640CAE0EC5}"/>
              </a:ext>
            </a:extLst>
          </p:cNvPr>
          <p:cNvSpPr txBox="1"/>
          <p:nvPr/>
        </p:nvSpPr>
        <p:spPr>
          <a:xfrm>
            <a:off x="7648926" y="4907998"/>
            <a:ext cx="21701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latin typeface="Calibri"/>
              </a:rPr>
              <a:t>Scale to another business sectors</a:t>
            </a:r>
            <a:endParaRPr lang="en-IE" sz="1600" b="1">
              <a:latin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6E6664-0B89-2337-61C4-8829CDC4412F}"/>
              </a:ext>
            </a:extLst>
          </p:cNvPr>
          <p:cNvGrpSpPr/>
          <p:nvPr/>
        </p:nvGrpSpPr>
        <p:grpSpPr>
          <a:xfrm>
            <a:off x="6926411" y="4844678"/>
            <a:ext cx="737080" cy="674257"/>
            <a:chOff x="7643361" y="2623352"/>
            <a:chExt cx="315200" cy="315200"/>
          </a:xfrm>
          <a:solidFill>
            <a:srgbClr val="2C43B0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749DB9-61D7-7493-9CDE-526C7AD3FB21}"/>
                </a:ext>
              </a:extLst>
            </p:cNvPr>
            <p:cNvSpPr/>
            <p:nvPr/>
          </p:nvSpPr>
          <p:spPr bwMode="gray">
            <a:xfrm>
              <a:off x="7643361" y="2623352"/>
              <a:ext cx="315200" cy="315200"/>
            </a:xfrm>
            <a:prstGeom prst="ellipse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IE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27B1F7D-432C-3560-832B-0B8C8B357237}"/>
                </a:ext>
              </a:extLst>
            </p:cNvPr>
            <p:cNvSpPr/>
            <p:nvPr/>
          </p:nvSpPr>
          <p:spPr bwMode="gray">
            <a:xfrm>
              <a:off x="7671789" y="2649956"/>
              <a:ext cx="258355" cy="258355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787481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IE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6</a:t>
              </a:r>
            </a:p>
          </p:txBody>
        </p:sp>
      </p:grpSp>
      <p:pic>
        <p:nvPicPr>
          <p:cNvPr id="25" name="Graphic 24" descr="Daily calendar with solid fill">
            <a:extLst>
              <a:ext uri="{FF2B5EF4-FFF2-40B4-BE49-F238E27FC236}">
                <a16:creationId xmlns:a16="http://schemas.microsoft.com/office/drawing/2014/main" id="{77610506-7151-71D9-464A-91FF3D2FD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291" y="4041355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502395-225F-64C3-7869-CDFF8D290498}"/>
              </a:ext>
            </a:extLst>
          </p:cNvPr>
          <p:cNvSpPr txBox="1"/>
          <p:nvPr/>
        </p:nvSpPr>
        <p:spPr>
          <a:xfrm>
            <a:off x="4163717" y="4907998"/>
            <a:ext cx="14847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en-IE" sz="1600" b="1">
                <a:latin typeface="Calibri"/>
              </a:rPr>
              <a:t>Real-time Application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DFC22-5067-CCB7-5AA1-BB81891F33D9}"/>
              </a:ext>
            </a:extLst>
          </p:cNvPr>
          <p:cNvSpPr txBox="1"/>
          <p:nvPr/>
        </p:nvSpPr>
        <p:spPr>
          <a:xfrm>
            <a:off x="875118" y="3395432"/>
            <a:ext cx="142597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endParaRPr lang="en-IE" sz="1600" b="1">
              <a:latin typeface="Calibri"/>
            </a:endParaRPr>
          </a:p>
          <a:p>
            <a:pPr algn="ctr"/>
            <a:r>
              <a:rPr lang="en-IE" sz="1600" b="1">
                <a:latin typeface="Calibri"/>
              </a:rPr>
              <a:t>Complementing an LMS (Canvas, Classroom)</a:t>
            </a:r>
          </a:p>
        </p:txBody>
      </p:sp>
      <p:sp>
        <p:nvSpPr>
          <p:cNvPr id="29" name="Freeform 370">
            <a:extLst>
              <a:ext uri="{FF2B5EF4-FFF2-40B4-BE49-F238E27FC236}">
                <a16:creationId xmlns:a16="http://schemas.microsoft.com/office/drawing/2014/main" id="{BDE64EE0-E685-48D3-DA72-BB4CC3F79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26335" y="4975823"/>
            <a:ext cx="392674" cy="392674"/>
          </a:xfrm>
          <a:custGeom>
            <a:avLst/>
            <a:gdLst>
              <a:gd name="T0" fmla="*/ 371 w 512"/>
              <a:gd name="T1" fmla="*/ 202 h 512"/>
              <a:gd name="T2" fmla="*/ 309 w 512"/>
              <a:gd name="T3" fmla="*/ 202 h 512"/>
              <a:gd name="T4" fmla="*/ 309 w 512"/>
              <a:gd name="T5" fmla="*/ 140 h 512"/>
              <a:gd name="T6" fmla="*/ 371 w 512"/>
              <a:gd name="T7" fmla="*/ 202 h 512"/>
              <a:gd name="T8" fmla="*/ 245 w 512"/>
              <a:gd name="T9" fmla="*/ 256 h 512"/>
              <a:gd name="T10" fmla="*/ 245 w 512"/>
              <a:gd name="T11" fmla="*/ 150 h 512"/>
              <a:gd name="T12" fmla="*/ 149 w 512"/>
              <a:gd name="T13" fmla="*/ 256 h 512"/>
              <a:gd name="T14" fmla="*/ 256 w 512"/>
              <a:gd name="T15" fmla="*/ 362 h 512"/>
              <a:gd name="T16" fmla="*/ 362 w 512"/>
              <a:gd name="T17" fmla="*/ 266 h 512"/>
              <a:gd name="T18" fmla="*/ 256 w 512"/>
              <a:gd name="T19" fmla="*/ 266 h 512"/>
              <a:gd name="T20" fmla="*/ 245 w 512"/>
              <a:gd name="T21" fmla="*/ 256 h 512"/>
              <a:gd name="T22" fmla="*/ 512 w 512"/>
              <a:gd name="T23" fmla="*/ 256 h 512"/>
              <a:gd name="T24" fmla="*/ 256 w 512"/>
              <a:gd name="T25" fmla="*/ 512 h 512"/>
              <a:gd name="T26" fmla="*/ 0 w 512"/>
              <a:gd name="T27" fmla="*/ 256 h 512"/>
              <a:gd name="T28" fmla="*/ 256 w 512"/>
              <a:gd name="T29" fmla="*/ 0 h 512"/>
              <a:gd name="T30" fmla="*/ 512 w 512"/>
              <a:gd name="T31" fmla="*/ 256 h 512"/>
              <a:gd name="T32" fmla="*/ 384 w 512"/>
              <a:gd name="T33" fmla="*/ 256 h 512"/>
              <a:gd name="T34" fmla="*/ 373 w 512"/>
              <a:gd name="T35" fmla="*/ 245 h 512"/>
              <a:gd name="T36" fmla="*/ 266 w 512"/>
              <a:gd name="T37" fmla="*/ 245 h 512"/>
              <a:gd name="T38" fmla="*/ 266 w 512"/>
              <a:gd name="T39" fmla="*/ 138 h 512"/>
              <a:gd name="T40" fmla="*/ 256 w 512"/>
              <a:gd name="T41" fmla="*/ 128 h 512"/>
              <a:gd name="T42" fmla="*/ 128 w 512"/>
              <a:gd name="T43" fmla="*/ 256 h 512"/>
              <a:gd name="T44" fmla="*/ 256 w 512"/>
              <a:gd name="T45" fmla="*/ 384 h 512"/>
              <a:gd name="T46" fmla="*/ 384 w 512"/>
              <a:gd name="T47" fmla="*/ 256 h 512"/>
              <a:gd name="T48" fmla="*/ 397 w 512"/>
              <a:gd name="T49" fmla="*/ 210 h 512"/>
              <a:gd name="T50" fmla="*/ 302 w 512"/>
              <a:gd name="T51" fmla="*/ 115 h 512"/>
              <a:gd name="T52" fmla="*/ 292 w 512"/>
              <a:gd name="T53" fmla="*/ 116 h 512"/>
              <a:gd name="T54" fmla="*/ 288 w 512"/>
              <a:gd name="T55" fmla="*/ 125 h 512"/>
              <a:gd name="T56" fmla="*/ 288 w 512"/>
              <a:gd name="T57" fmla="*/ 213 h 512"/>
              <a:gd name="T58" fmla="*/ 298 w 512"/>
              <a:gd name="T59" fmla="*/ 224 h 512"/>
              <a:gd name="T60" fmla="*/ 386 w 512"/>
              <a:gd name="T61" fmla="*/ 224 h 512"/>
              <a:gd name="T62" fmla="*/ 395 w 512"/>
              <a:gd name="T63" fmla="*/ 219 h 512"/>
              <a:gd name="T64" fmla="*/ 397 w 512"/>
              <a:gd name="T65" fmla="*/ 21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2" h="512">
                <a:moveTo>
                  <a:pt x="371" y="202"/>
                </a:moveTo>
                <a:cubicBezTo>
                  <a:pt x="309" y="202"/>
                  <a:pt x="309" y="202"/>
                  <a:pt x="309" y="202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36" y="153"/>
                  <a:pt x="358" y="175"/>
                  <a:pt x="371" y="202"/>
                </a:cubicBezTo>
                <a:close/>
                <a:moveTo>
                  <a:pt x="245" y="256"/>
                </a:moveTo>
                <a:cubicBezTo>
                  <a:pt x="245" y="150"/>
                  <a:pt x="245" y="150"/>
                  <a:pt x="245" y="150"/>
                </a:cubicBezTo>
                <a:cubicBezTo>
                  <a:pt x="191" y="155"/>
                  <a:pt x="149" y="200"/>
                  <a:pt x="149" y="256"/>
                </a:cubicBezTo>
                <a:cubicBezTo>
                  <a:pt x="149" y="314"/>
                  <a:pt x="197" y="362"/>
                  <a:pt x="256" y="362"/>
                </a:cubicBezTo>
                <a:cubicBezTo>
                  <a:pt x="311" y="362"/>
                  <a:pt x="356" y="320"/>
                  <a:pt x="362" y="266"/>
                </a:cubicBezTo>
                <a:cubicBezTo>
                  <a:pt x="256" y="266"/>
                  <a:pt x="256" y="266"/>
                  <a:pt x="256" y="266"/>
                </a:cubicBezTo>
                <a:cubicBezTo>
                  <a:pt x="250" y="266"/>
                  <a:pt x="245" y="262"/>
                  <a:pt x="245" y="256"/>
                </a:cubicBez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384" y="256"/>
                </a:moveTo>
                <a:cubicBezTo>
                  <a:pt x="384" y="250"/>
                  <a:pt x="379" y="245"/>
                  <a:pt x="373" y="245"/>
                </a:cubicBezTo>
                <a:cubicBezTo>
                  <a:pt x="266" y="245"/>
                  <a:pt x="266" y="245"/>
                  <a:pt x="266" y="245"/>
                </a:cubicBezTo>
                <a:cubicBezTo>
                  <a:pt x="266" y="138"/>
                  <a:pt x="266" y="138"/>
                  <a:pt x="266" y="138"/>
                </a:cubicBezTo>
                <a:cubicBezTo>
                  <a:pt x="266" y="132"/>
                  <a:pt x="262" y="128"/>
                  <a:pt x="256" y="128"/>
                </a:cubicBezTo>
                <a:cubicBezTo>
                  <a:pt x="185" y="128"/>
                  <a:pt x="128" y="185"/>
                  <a:pt x="128" y="256"/>
                </a:cubicBezTo>
                <a:cubicBezTo>
                  <a:pt x="128" y="326"/>
                  <a:pt x="185" y="384"/>
                  <a:pt x="256" y="384"/>
                </a:cubicBezTo>
                <a:cubicBezTo>
                  <a:pt x="326" y="384"/>
                  <a:pt x="384" y="326"/>
                  <a:pt x="384" y="256"/>
                </a:cubicBezTo>
                <a:close/>
                <a:moveTo>
                  <a:pt x="397" y="210"/>
                </a:moveTo>
                <a:cubicBezTo>
                  <a:pt x="382" y="165"/>
                  <a:pt x="347" y="129"/>
                  <a:pt x="302" y="115"/>
                </a:cubicBezTo>
                <a:cubicBezTo>
                  <a:pt x="298" y="114"/>
                  <a:pt x="295" y="114"/>
                  <a:pt x="292" y="116"/>
                </a:cubicBezTo>
                <a:cubicBezTo>
                  <a:pt x="289" y="118"/>
                  <a:pt x="288" y="122"/>
                  <a:pt x="288" y="125"/>
                </a:cubicBezTo>
                <a:cubicBezTo>
                  <a:pt x="288" y="213"/>
                  <a:pt x="288" y="213"/>
                  <a:pt x="288" y="213"/>
                </a:cubicBezTo>
                <a:cubicBezTo>
                  <a:pt x="288" y="219"/>
                  <a:pt x="292" y="224"/>
                  <a:pt x="298" y="224"/>
                </a:cubicBezTo>
                <a:cubicBezTo>
                  <a:pt x="386" y="224"/>
                  <a:pt x="386" y="224"/>
                  <a:pt x="386" y="224"/>
                </a:cubicBezTo>
                <a:cubicBezTo>
                  <a:pt x="390" y="224"/>
                  <a:pt x="393" y="222"/>
                  <a:pt x="395" y="219"/>
                </a:cubicBezTo>
                <a:cubicBezTo>
                  <a:pt x="397" y="217"/>
                  <a:pt x="398" y="213"/>
                  <a:pt x="397" y="21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874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1" name="Freeform 928">
            <a:extLst>
              <a:ext uri="{FF2B5EF4-FFF2-40B4-BE49-F238E27FC236}">
                <a16:creationId xmlns:a16="http://schemas.microsoft.com/office/drawing/2014/main" id="{C6288772-10BD-C98C-7EB7-C8B8987B8E28}"/>
              </a:ext>
            </a:extLst>
          </p:cNvPr>
          <p:cNvSpPr>
            <a:spLocks noEditPoints="1"/>
          </p:cNvSpPr>
          <p:nvPr/>
        </p:nvSpPr>
        <p:spPr bwMode="auto">
          <a:xfrm>
            <a:off x="3365082" y="3103141"/>
            <a:ext cx="392578" cy="392578"/>
          </a:xfrm>
          <a:custGeom>
            <a:avLst/>
            <a:gdLst>
              <a:gd name="T0" fmla="*/ 332 w 512"/>
              <a:gd name="T1" fmla="*/ 245 h 512"/>
              <a:gd name="T2" fmla="*/ 340 w 512"/>
              <a:gd name="T3" fmla="*/ 305 h 512"/>
              <a:gd name="T4" fmla="*/ 256 w 512"/>
              <a:gd name="T5" fmla="*/ 341 h 512"/>
              <a:gd name="T6" fmla="*/ 171 w 512"/>
              <a:gd name="T7" fmla="*/ 306 h 512"/>
              <a:gd name="T8" fmla="*/ 179 w 512"/>
              <a:gd name="T9" fmla="*/ 245 h 512"/>
              <a:gd name="T10" fmla="*/ 251 w 512"/>
              <a:gd name="T11" fmla="*/ 276 h 512"/>
              <a:gd name="T12" fmla="*/ 256 w 512"/>
              <a:gd name="T13" fmla="*/ 277 h 512"/>
              <a:gd name="T14" fmla="*/ 260 w 512"/>
              <a:gd name="T15" fmla="*/ 276 h 512"/>
              <a:gd name="T16" fmla="*/ 332 w 512"/>
              <a:gd name="T17" fmla="*/ 245 h 512"/>
              <a:gd name="T18" fmla="*/ 136 w 512"/>
              <a:gd name="T19" fmla="*/ 203 h 512"/>
              <a:gd name="T20" fmla="*/ 256 w 512"/>
              <a:gd name="T21" fmla="*/ 255 h 512"/>
              <a:gd name="T22" fmla="*/ 376 w 512"/>
              <a:gd name="T23" fmla="*/ 203 h 512"/>
              <a:gd name="T24" fmla="*/ 256 w 512"/>
              <a:gd name="T25" fmla="*/ 160 h 512"/>
              <a:gd name="T26" fmla="*/ 136 w 512"/>
              <a:gd name="T27" fmla="*/ 203 h 512"/>
              <a:gd name="T28" fmla="*/ 512 w 512"/>
              <a:gd name="T29" fmla="*/ 256 h 512"/>
              <a:gd name="T30" fmla="*/ 256 w 512"/>
              <a:gd name="T31" fmla="*/ 512 h 512"/>
              <a:gd name="T32" fmla="*/ 0 w 512"/>
              <a:gd name="T33" fmla="*/ 256 h 512"/>
              <a:gd name="T34" fmla="*/ 256 w 512"/>
              <a:gd name="T35" fmla="*/ 0 h 512"/>
              <a:gd name="T36" fmla="*/ 512 w 512"/>
              <a:gd name="T37" fmla="*/ 256 h 512"/>
              <a:gd name="T38" fmla="*/ 416 w 512"/>
              <a:gd name="T39" fmla="*/ 202 h 512"/>
              <a:gd name="T40" fmla="*/ 409 w 512"/>
              <a:gd name="T41" fmla="*/ 192 h 512"/>
              <a:gd name="T42" fmla="*/ 259 w 512"/>
              <a:gd name="T43" fmla="*/ 139 h 512"/>
              <a:gd name="T44" fmla="*/ 252 w 512"/>
              <a:gd name="T45" fmla="*/ 139 h 512"/>
              <a:gd name="T46" fmla="*/ 103 w 512"/>
              <a:gd name="T47" fmla="*/ 192 h 512"/>
              <a:gd name="T48" fmla="*/ 96 w 512"/>
              <a:gd name="T49" fmla="*/ 202 h 512"/>
              <a:gd name="T50" fmla="*/ 102 w 512"/>
              <a:gd name="T51" fmla="*/ 212 h 512"/>
              <a:gd name="T52" fmla="*/ 159 w 512"/>
              <a:gd name="T53" fmla="*/ 236 h 512"/>
              <a:gd name="T54" fmla="*/ 149 w 512"/>
              <a:gd name="T55" fmla="*/ 308 h 512"/>
              <a:gd name="T56" fmla="*/ 150 w 512"/>
              <a:gd name="T57" fmla="*/ 314 h 512"/>
              <a:gd name="T58" fmla="*/ 256 w 512"/>
              <a:gd name="T59" fmla="*/ 362 h 512"/>
              <a:gd name="T60" fmla="*/ 360 w 512"/>
              <a:gd name="T61" fmla="*/ 316 h 512"/>
              <a:gd name="T62" fmla="*/ 362 w 512"/>
              <a:gd name="T63" fmla="*/ 308 h 512"/>
              <a:gd name="T64" fmla="*/ 353 w 512"/>
              <a:gd name="T65" fmla="*/ 236 h 512"/>
              <a:gd name="T66" fmla="*/ 384 w 512"/>
              <a:gd name="T67" fmla="*/ 223 h 512"/>
              <a:gd name="T68" fmla="*/ 384 w 512"/>
              <a:gd name="T69" fmla="*/ 352 h 512"/>
              <a:gd name="T70" fmla="*/ 394 w 512"/>
              <a:gd name="T71" fmla="*/ 362 h 512"/>
              <a:gd name="T72" fmla="*/ 405 w 512"/>
              <a:gd name="T73" fmla="*/ 352 h 512"/>
              <a:gd name="T74" fmla="*/ 405 w 512"/>
              <a:gd name="T75" fmla="*/ 214 h 512"/>
              <a:gd name="T76" fmla="*/ 409 w 512"/>
              <a:gd name="T77" fmla="*/ 212 h 512"/>
              <a:gd name="T78" fmla="*/ 416 w 512"/>
              <a:gd name="T79" fmla="*/ 20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" h="512">
                <a:moveTo>
                  <a:pt x="332" y="245"/>
                </a:moveTo>
                <a:cubicBezTo>
                  <a:pt x="340" y="305"/>
                  <a:pt x="340" y="305"/>
                  <a:pt x="340" y="305"/>
                </a:cubicBezTo>
                <a:cubicBezTo>
                  <a:pt x="331" y="315"/>
                  <a:pt x="299" y="341"/>
                  <a:pt x="256" y="341"/>
                </a:cubicBezTo>
                <a:cubicBezTo>
                  <a:pt x="201" y="341"/>
                  <a:pt x="177" y="315"/>
                  <a:pt x="171" y="306"/>
                </a:cubicBezTo>
                <a:cubicBezTo>
                  <a:pt x="179" y="245"/>
                  <a:pt x="179" y="245"/>
                  <a:pt x="179" y="245"/>
                </a:cubicBezTo>
                <a:cubicBezTo>
                  <a:pt x="251" y="276"/>
                  <a:pt x="251" y="276"/>
                  <a:pt x="251" y="276"/>
                </a:cubicBezTo>
                <a:cubicBezTo>
                  <a:pt x="253" y="277"/>
                  <a:pt x="254" y="277"/>
                  <a:pt x="256" y="277"/>
                </a:cubicBezTo>
                <a:cubicBezTo>
                  <a:pt x="257" y="277"/>
                  <a:pt x="259" y="277"/>
                  <a:pt x="260" y="276"/>
                </a:cubicBezTo>
                <a:lnTo>
                  <a:pt x="332" y="245"/>
                </a:lnTo>
                <a:close/>
                <a:moveTo>
                  <a:pt x="136" y="203"/>
                </a:moveTo>
                <a:cubicBezTo>
                  <a:pt x="256" y="255"/>
                  <a:pt x="256" y="255"/>
                  <a:pt x="256" y="255"/>
                </a:cubicBezTo>
                <a:cubicBezTo>
                  <a:pt x="376" y="203"/>
                  <a:pt x="376" y="203"/>
                  <a:pt x="376" y="203"/>
                </a:cubicBezTo>
                <a:cubicBezTo>
                  <a:pt x="256" y="160"/>
                  <a:pt x="256" y="160"/>
                  <a:pt x="256" y="160"/>
                </a:cubicBezTo>
                <a:lnTo>
                  <a:pt x="136" y="203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416" y="202"/>
                </a:moveTo>
                <a:cubicBezTo>
                  <a:pt x="416" y="198"/>
                  <a:pt x="413" y="194"/>
                  <a:pt x="409" y="192"/>
                </a:cubicBezTo>
                <a:cubicBezTo>
                  <a:pt x="259" y="139"/>
                  <a:pt x="259" y="139"/>
                  <a:pt x="259" y="139"/>
                </a:cubicBezTo>
                <a:cubicBezTo>
                  <a:pt x="257" y="138"/>
                  <a:pt x="254" y="138"/>
                  <a:pt x="252" y="139"/>
                </a:cubicBezTo>
                <a:cubicBezTo>
                  <a:pt x="103" y="192"/>
                  <a:pt x="103" y="192"/>
                  <a:pt x="103" y="192"/>
                </a:cubicBezTo>
                <a:cubicBezTo>
                  <a:pt x="99" y="194"/>
                  <a:pt x="96" y="198"/>
                  <a:pt x="96" y="202"/>
                </a:cubicBezTo>
                <a:cubicBezTo>
                  <a:pt x="96" y="206"/>
                  <a:pt x="98" y="210"/>
                  <a:pt x="102" y="212"/>
                </a:cubicBezTo>
                <a:cubicBezTo>
                  <a:pt x="159" y="236"/>
                  <a:pt x="159" y="236"/>
                  <a:pt x="159" y="236"/>
                </a:cubicBezTo>
                <a:cubicBezTo>
                  <a:pt x="149" y="308"/>
                  <a:pt x="149" y="308"/>
                  <a:pt x="149" y="308"/>
                </a:cubicBezTo>
                <a:cubicBezTo>
                  <a:pt x="149" y="310"/>
                  <a:pt x="149" y="312"/>
                  <a:pt x="150" y="314"/>
                </a:cubicBezTo>
                <a:cubicBezTo>
                  <a:pt x="152" y="316"/>
                  <a:pt x="179" y="362"/>
                  <a:pt x="256" y="362"/>
                </a:cubicBezTo>
                <a:cubicBezTo>
                  <a:pt x="319" y="362"/>
                  <a:pt x="358" y="318"/>
                  <a:pt x="360" y="316"/>
                </a:cubicBezTo>
                <a:cubicBezTo>
                  <a:pt x="362" y="314"/>
                  <a:pt x="363" y="311"/>
                  <a:pt x="362" y="308"/>
                </a:cubicBezTo>
                <a:cubicBezTo>
                  <a:pt x="353" y="236"/>
                  <a:pt x="353" y="236"/>
                  <a:pt x="353" y="236"/>
                </a:cubicBezTo>
                <a:cubicBezTo>
                  <a:pt x="384" y="223"/>
                  <a:pt x="384" y="223"/>
                  <a:pt x="384" y="223"/>
                </a:cubicBezTo>
                <a:cubicBezTo>
                  <a:pt x="384" y="352"/>
                  <a:pt x="384" y="352"/>
                  <a:pt x="384" y="352"/>
                </a:cubicBezTo>
                <a:cubicBezTo>
                  <a:pt x="384" y="358"/>
                  <a:pt x="388" y="362"/>
                  <a:pt x="394" y="362"/>
                </a:cubicBezTo>
                <a:cubicBezTo>
                  <a:pt x="400" y="362"/>
                  <a:pt x="405" y="358"/>
                  <a:pt x="405" y="352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9" y="212"/>
                  <a:pt x="409" y="212"/>
                  <a:pt x="409" y="212"/>
                </a:cubicBezTo>
                <a:cubicBezTo>
                  <a:pt x="413" y="210"/>
                  <a:pt x="416" y="206"/>
                  <a:pt x="416" y="202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874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5DD295-0D59-DC81-A097-CE5F037FC639}"/>
              </a:ext>
            </a:extLst>
          </p:cNvPr>
          <p:cNvSpPr txBox="1"/>
          <p:nvPr/>
        </p:nvSpPr>
        <p:spPr>
          <a:xfrm>
            <a:off x="5234433" y="3075314"/>
            <a:ext cx="107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en-IE" sz="1600" b="1">
                <a:latin typeface="Calibri"/>
              </a:rPr>
              <a:t>Deploy to Cloud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10B89-9435-9E6D-0924-EA97C3D2C6BF}"/>
              </a:ext>
            </a:extLst>
          </p:cNvPr>
          <p:cNvSpPr txBox="1"/>
          <p:nvPr/>
        </p:nvSpPr>
        <p:spPr>
          <a:xfrm>
            <a:off x="7771737" y="1945732"/>
            <a:ext cx="1292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en-US" sz="1600" b="1">
                <a:latin typeface="Calibri"/>
              </a:rPr>
              <a:t>More data collection</a:t>
            </a:r>
            <a:endParaRPr lang="en-IE" sz="1600" b="1">
              <a:latin typeface="Calibri"/>
            </a:endParaRPr>
          </a:p>
        </p:txBody>
      </p:sp>
      <p:sp>
        <p:nvSpPr>
          <p:cNvPr id="37" name="Freeform 831">
            <a:extLst>
              <a:ext uri="{FF2B5EF4-FFF2-40B4-BE49-F238E27FC236}">
                <a16:creationId xmlns:a16="http://schemas.microsoft.com/office/drawing/2014/main" id="{763D478E-2C51-183B-C3D9-8EBB78C00D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22182" y="2197915"/>
            <a:ext cx="396331" cy="396331"/>
          </a:xfrm>
          <a:custGeom>
            <a:avLst/>
            <a:gdLst>
              <a:gd name="T0" fmla="*/ 213 w 512"/>
              <a:gd name="T1" fmla="*/ 298 h 512"/>
              <a:gd name="T2" fmla="*/ 298 w 512"/>
              <a:gd name="T3" fmla="*/ 213 h 512"/>
              <a:gd name="T4" fmla="*/ 160 w 512"/>
              <a:gd name="T5" fmla="*/ 160 h 512"/>
              <a:gd name="T6" fmla="*/ 352 w 512"/>
              <a:gd name="T7" fmla="*/ 352 h 512"/>
              <a:gd name="T8" fmla="*/ 160 w 512"/>
              <a:gd name="T9" fmla="*/ 160 h 512"/>
              <a:gd name="T10" fmla="*/ 202 w 512"/>
              <a:gd name="T11" fmla="*/ 320 h 512"/>
              <a:gd name="T12" fmla="*/ 320 w 512"/>
              <a:gd name="T13" fmla="*/ 309 h 512"/>
              <a:gd name="T14" fmla="*/ 309 w 512"/>
              <a:gd name="T15" fmla="*/ 192 h 512"/>
              <a:gd name="T16" fmla="*/ 192 w 512"/>
              <a:gd name="T17" fmla="*/ 202 h 512"/>
              <a:gd name="T18" fmla="*/ 512 w 512"/>
              <a:gd name="T19" fmla="*/ 256 h 512"/>
              <a:gd name="T20" fmla="*/ 0 w 512"/>
              <a:gd name="T21" fmla="*/ 256 h 512"/>
              <a:gd name="T22" fmla="*/ 512 w 512"/>
              <a:gd name="T23" fmla="*/ 256 h 512"/>
              <a:gd name="T24" fmla="*/ 373 w 512"/>
              <a:gd name="T25" fmla="*/ 224 h 512"/>
              <a:gd name="T26" fmla="*/ 416 w 512"/>
              <a:gd name="T27" fmla="*/ 213 h 512"/>
              <a:gd name="T28" fmla="*/ 373 w 512"/>
              <a:gd name="T29" fmla="*/ 202 h 512"/>
              <a:gd name="T30" fmla="*/ 362 w 512"/>
              <a:gd name="T31" fmla="*/ 138 h 512"/>
              <a:gd name="T32" fmla="*/ 309 w 512"/>
              <a:gd name="T33" fmla="*/ 106 h 512"/>
              <a:gd name="T34" fmla="*/ 288 w 512"/>
              <a:gd name="T35" fmla="*/ 106 h 512"/>
              <a:gd name="T36" fmla="*/ 266 w 512"/>
              <a:gd name="T37" fmla="*/ 138 h 512"/>
              <a:gd name="T38" fmla="*/ 256 w 512"/>
              <a:gd name="T39" fmla="*/ 96 h 512"/>
              <a:gd name="T40" fmla="*/ 245 w 512"/>
              <a:gd name="T41" fmla="*/ 138 h 512"/>
              <a:gd name="T42" fmla="*/ 224 w 512"/>
              <a:gd name="T43" fmla="*/ 106 h 512"/>
              <a:gd name="T44" fmla="*/ 202 w 512"/>
              <a:gd name="T45" fmla="*/ 106 h 512"/>
              <a:gd name="T46" fmla="*/ 149 w 512"/>
              <a:gd name="T47" fmla="*/ 138 h 512"/>
              <a:gd name="T48" fmla="*/ 138 w 512"/>
              <a:gd name="T49" fmla="*/ 202 h 512"/>
              <a:gd name="T50" fmla="*/ 96 w 512"/>
              <a:gd name="T51" fmla="*/ 213 h 512"/>
              <a:gd name="T52" fmla="*/ 138 w 512"/>
              <a:gd name="T53" fmla="*/ 224 h 512"/>
              <a:gd name="T54" fmla="*/ 106 w 512"/>
              <a:gd name="T55" fmla="*/ 245 h 512"/>
              <a:gd name="T56" fmla="*/ 106 w 512"/>
              <a:gd name="T57" fmla="*/ 266 h 512"/>
              <a:gd name="T58" fmla="*/ 138 w 512"/>
              <a:gd name="T59" fmla="*/ 288 h 512"/>
              <a:gd name="T60" fmla="*/ 96 w 512"/>
              <a:gd name="T61" fmla="*/ 298 h 512"/>
              <a:gd name="T62" fmla="*/ 138 w 512"/>
              <a:gd name="T63" fmla="*/ 309 h 512"/>
              <a:gd name="T64" fmla="*/ 149 w 512"/>
              <a:gd name="T65" fmla="*/ 373 h 512"/>
              <a:gd name="T66" fmla="*/ 202 w 512"/>
              <a:gd name="T67" fmla="*/ 405 h 512"/>
              <a:gd name="T68" fmla="*/ 224 w 512"/>
              <a:gd name="T69" fmla="*/ 405 h 512"/>
              <a:gd name="T70" fmla="*/ 245 w 512"/>
              <a:gd name="T71" fmla="*/ 373 h 512"/>
              <a:gd name="T72" fmla="*/ 256 w 512"/>
              <a:gd name="T73" fmla="*/ 416 h 512"/>
              <a:gd name="T74" fmla="*/ 266 w 512"/>
              <a:gd name="T75" fmla="*/ 373 h 512"/>
              <a:gd name="T76" fmla="*/ 288 w 512"/>
              <a:gd name="T77" fmla="*/ 405 h 512"/>
              <a:gd name="T78" fmla="*/ 309 w 512"/>
              <a:gd name="T79" fmla="*/ 405 h 512"/>
              <a:gd name="T80" fmla="*/ 362 w 512"/>
              <a:gd name="T81" fmla="*/ 373 h 512"/>
              <a:gd name="T82" fmla="*/ 373 w 512"/>
              <a:gd name="T83" fmla="*/ 309 h 512"/>
              <a:gd name="T84" fmla="*/ 416 w 512"/>
              <a:gd name="T85" fmla="*/ 298 h 512"/>
              <a:gd name="T86" fmla="*/ 373 w 512"/>
              <a:gd name="T87" fmla="*/ 288 h 512"/>
              <a:gd name="T88" fmla="*/ 405 w 512"/>
              <a:gd name="T89" fmla="*/ 266 h 512"/>
              <a:gd name="T90" fmla="*/ 405 w 512"/>
              <a:gd name="T91" fmla="*/ 24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2">
                <a:moveTo>
                  <a:pt x="298" y="298"/>
                </a:moveTo>
                <a:cubicBezTo>
                  <a:pt x="213" y="298"/>
                  <a:pt x="213" y="298"/>
                  <a:pt x="213" y="298"/>
                </a:cubicBezTo>
                <a:cubicBezTo>
                  <a:pt x="213" y="213"/>
                  <a:pt x="213" y="213"/>
                  <a:pt x="213" y="213"/>
                </a:cubicBezTo>
                <a:cubicBezTo>
                  <a:pt x="298" y="213"/>
                  <a:pt x="298" y="213"/>
                  <a:pt x="298" y="213"/>
                </a:cubicBezTo>
                <a:lnTo>
                  <a:pt x="298" y="298"/>
                </a:lnTo>
                <a:close/>
                <a:moveTo>
                  <a:pt x="160" y="160"/>
                </a:moveTo>
                <a:cubicBezTo>
                  <a:pt x="352" y="160"/>
                  <a:pt x="352" y="160"/>
                  <a:pt x="352" y="160"/>
                </a:cubicBezTo>
                <a:cubicBezTo>
                  <a:pt x="352" y="352"/>
                  <a:pt x="352" y="352"/>
                  <a:pt x="352" y="352"/>
                </a:cubicBezTo>
                <a:cubicBezTo>
                  <a:pt x="160" y="352"/>
                  <a:pt x="160" y="352"/>
                  <a:pt x="160" y="352"/>
                </a:cubicBezTo>
                <a:lnTo>
                  <a:pt x="160" y="160"/>
                </a:lnTo>
                <a:close/>
                <a:moveTo>
                  <a:pt x="192" y="309"/>
                </a:moveTo>
                <a:cubicBezTo>
                  <a:pt x="192" y="315"/>
                  <a:pt x="196" y="320"/>
                  <a:pt x="202" y="320"/>
                </a:cubicBezTo>
                <a:cubicBezTo>
                  <a:pt x="309" y="320"/>
                  <a:pt x="309" y="320"/>
                  <a:pt x="309" y="320"/>
                </a:cubicBezTo>
                <a:cubicBezTo>
                  <a:pt x="315" y="320"/>
                  <a:pt x="320" y="315"/>
                  <a:pt x="320" y="309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20" y="196"/>
                  <a:pt x="315" y="192"/>
                  <a:pt x="309" y="192"/>
                </a:cubicBezTo>
                <a:cubicBezTo>
                  <a:pt x="202" y="192"/>
                  <a:pt x="202" y="192"/>
                  <a:pt x="202" y="192"/>
                </a:cubicBezTo>
                <a:cubicBezTo>
                  <a:pt x="196" y="192"/>
                  <a:pt x="192" y="196"/>
                  <a:pt x="192" y="202"/>
                </a:cubicBezTo>
                <a:lnTo>
                  <a:pt x="192" y="309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373" y="245"/>
                </a:moveTo>
                <a:cubicBezTo>
                  <a:pt x="373" y="224"/>
                  <a:pt x="373" y="224"/>
                  <a:pt x="373" y="224"/>
                </a:cubicBezTo>
                <a:cubicBezTo>
                  <a:pt x="405" y="224"/>
                  <a:pt x="405" y="224"/>
                  <a:pt x="405" y="224"/>
                </a:cubicBezTo>
                <a:cubicBezTo>
                  <a:pt x="411" y="224"/>
                  <a:pt x="416" y="219"/>
                  <a:pt x="416" y="213"/>
                </a:cubicBezTo>
                <a:cubicBezTo>
                  <a:pt x="416" y="207"/>
                  <a:pt x="411" y="202"/>
                  <a:pt x="405" y="202"/>
                </a:cubicBezTo>
                <a:cubicBezTo>
                  <a:pt x="373" y="202"/>
                  <a:pt x="373" y="202"/>
                  <a:pt x="373" y="202"/>
                </a:cubicBezTo>
                <a:cubicBezTo>
                  <a:pt x="373" y="149"/>
                  <a:pt x="373" y="149"/>
                  <a:pt x="373" y="149"/>
                </a:cubicBezTo>
                <a:cubicBezTo>
                  <a:pt x="373" y="143"/>
                  <a:pt x="368" y="138"/>
                  <a:pt x="362" y="138"/>
                </a:cubicBezTo>
                <a:cubicBezTo>
                  <a:pt x="309" y="138"/>
                  <a:pt x="309" y="138"/>
                  <a:pt x="309" y="138"/>
                </a:cubicBezTo>
                <a:cubicBezTo>
                  <a:pt x="309" y="106"/>
                  <a:pt x="309" y="106"/>
                  <a:pt x="309" y="106"/>
                </a:cubicBezTo>
                <a:cubicBezTo>
                  <a:pt x="309" y="100"/>
                  <a:pt x="304" y="96"/>
                  <a:pt x="298" y="96"/>
                </a:cubicBezTo>
                <a:cubicBezTo>
                  <a:pt x="292" y="96"/>
                  <a:pt x="288" y="100"/>
                  <a:pt x="288" y="106"/>
                </a:cubicBezTo>
                <a:cubicBezTo>
                  <a:pt x="288" y="138"/>
                  <a:pt x="288" y="138"/>
                  <a:pt x="288" y="138"/>
                </a:cubicBezTo>
                <a:cubicBezTo>
                  <a:pt x="266" y="138"/>
                  <a:pt x="266" y="138"/>
                  <a:pt x="266" y="138"/>
                </a:cubicBezTo>
                <a:cubicBezTo>
                  <a:pt x="266" y="106"/>
                  <a:pt x="266" y="106"/>
                  <a:pt x="266" y="106"/>
                </a:cubicBezTo>
                <a:cubicBezTo>
                  <a:pt x="266" y="100"/>
                  <a:pt x="262" y="96"/>
                  <a:pt x="256" y="96"/>
                </a:cubicBezTo>
                <a:cubicBezTo>
                  <a:pt x="250" y="96"/>
                  <a:pt x="245" y="100"/>
                  <a:pt x="245" y="106"/>
                </a:cubicBezTo>
                <a:cubicBezTo>
                  <a:pt x="245" y="138"/>
                  <a:pt x="245" y="138"/>
                  <a:pt x="245" y="138"/>
                </a:cubicBezTo>
                <a:cubicBezTo>
                  <a:pt x="224" y="138"/>
                  <a:pt x="224" y="138"/>
                  <a:pt x="224" y="138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24" y="100"/>
                  <a:pt x="219" y="96"/>
                  <a:pt x="213" y="96"/>
                </a:cubicBezTo>
                <a:cubicBezTo>
                  <a:pt x="207" y="96"/>
                  <a:pt x="202" y="100"/>
                  <a:pt x="202" y="106"/>
                </a:cubicBezTo>
                <a:cubicBezTo>
                  <a:pt x="202" y="138"/>
                  <a:pt x="202" y="138"/>
                  <a:pt x="202" y="138"/>
                </a:cubicBezTo>
                <a:cubicBezTo>
                  <a:pt x="149" y="138"/>
                  <a:pt x="149" y="138"/>
                  <a:pt x="149" y="138"/>
                </a:cubicBezTo>
                <a:cubicBezTo>
                  <a:pt x="143" y="138"/>
                  <a:pt x="138" y="143"/>
                  <a:pt x="138" y="149"/>
                </a:cubicBezTo>
                <a:cubicBezTo>
                  <a:pt x="138" y="202"/>
                  <a:pt x="138" y="202"/>
                  <a:pt x="138" y="202"/>
                </a:cubicBezTo>
                <a:cubicBezTo>
                  <a:pt x="106" y="202"/>
                  <a:pt x="106" y="202"/>
                  <a:pt x="106" y="202"/>
                </a:cubicBezTo>
                <a:cubicBezTo>
                  <a:pt x="100" y="202"/>
                  <a:pt x="96" y="207"/>
                  <a:pt x="96" y="213"/>
                </a:cubicBezTo>
                <a:cubicBezTo>
                  <a:pt x="96" y="219"/>
                  <a:pt x="100" y="224"/>
                  <a:pt x="106" y="224"/>
                </a:cubicBezTo>
                <a:cubicBezTo>
                  <a:pt x="138" y="224"/>
                  <a:pt x="138" y="224"/>
                  <a:pt x="138" y="224"/>
                </a:cubicBezTo>
                <a:cubicBezTo>
                  <a:pt x="138" y="245"/>
                  <a:pt x="138" y="245"/>
                  <a:pt x="138" y="245"/>
                </a:cubicBezTo>
                <a:cubicBezTo>
                  <a:pt x="106" y="245"/>
                  <a:pt x="106" y="245"/>
                  <a:pt x="106" y="245"/>
                </a:cubicBezTo>
                <a:cubicBezTo>
                  <a:pt x="100" y="245"/>
                  <a:pt x="96" y="250"/>
                  <a:pt x="96" y="256"/>
                </a:cubicBezTo>
                <a:cubicBezTo>
                  <a:pt x="96" y="262"/>
                  <a:pt x="100" y="266"/>
                  <a:pt x="106" y="266"/>
                </a:cubicBezTo>
                <a:cubicBezTo>
                  <a:pt x="138" y="266"/>
                  <a:pt x="138" y="266"/>
                  <a:pt x="138" y="266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06" y="288"/>
                  <a:pt x="106" y="288"/>
                  <a:pt x="106" y="288"/>
                </a:cubicBezTo>
                <a:cubicBezTo>
                  <a:pt x="100" y="288"/>
                  <a:pt x="96" y="292"/>
                  <a:pt x="96" y="298"/>
                </a:cubicBezTo>
                <a:cubicBezTo>
                  <a:pt x="96" y="304"/>
                  <a:pt x="100" y="309"/>
                  <a:pt x="106" y="309"/>
                </a:cubicBezTo>
                <a:cubicBezTo>
                  <a:pt x="138" y="309"/>
                  <a:pt x="138" y="309"/>
                  <a:pt x="138" y="309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8"/>
                  <a:pt x="143" y="373"/>
                  <a:pt x="149" y="373"/>
                </a:cubicBezTo>
                <a:cubicBezTo>
                  <a:pt x="202" y="373"/>
                  <a:pt x="202" y="373"/>
                  <a:pt x="202" y="373"/>
                </a:cubicBezTo>
                <a:cubicBezTo>
                  <a:pt x="202" y="405"/>
                  <a:pt x="202" y="405"/>
                  <a:pt x="202" y="405"/>
                </a:cubicBezTo>
                <a:cubicBezTo>
                  <a:pt x="202" y="411"/>
                  <a:pt x="207" y="416"/>
                  <a:pt x="213" y="416"/>
                </a:cubicBezTo>
                <a:cubicBezTo>
                  <a:pt x="219" y="416"/>
                  <a:pt x="224" y="411"/>
                  <a:pt x="224" y="405"/>
                </a:cubicBezTo>
                <a:cubicBezTo>
                  <a:pt x="224" y="373"/>
                  <a:pt x="224" y="373"/>
                  <a:pt x="224" y="373"/>
                </a:cubicBezTo>
                <a:cubicBezTo>
                  <a:pt x="245" y="373"/>
                  <a:pt x="245" y="373"/>
                  <a:pt x="245" y="373"/>
                </a:cubicBezTo>
                <a:cubicBezTo>
                  <a:pt x="245" y="405"/>
                  <a:pt x="245" y="405"/>
                  <a:pt x="245" y="405"/>
                </a:cubicBezTo>
                <a:cubicBezTo>
                  <a:pt x="245" y="411"/>
                  <a:pt x="250" y="416"/>
                  <a:pt x="256" y="416"/>
                </a:cubicBezTo>
                <a:cubicBezTo>
                  <a:pt x="262" y="416"/>
                  <a:pt x="266" y="411"/>
                  <a:pt x="266" y="405"/>
                </a:cubicBezTo>
                <a:cubicBezTo>
                  <a:pt x="266" y="373"/>
                  <a:pt x="266" y="373"/>
                  <a:pt x="266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88" y="405"/>
                  <a:pt x="288" y="405"/>
                  <a:pt x="288" y="405"/>
                </a:cubicBezTo>
                <a:cubicBezTo>
                  <a:pt x="288" y="411"/>
                  <a:pt x="292" y="416"/>
                  <a:pt x="298" y="416"/>
                </a:cubicBezTo>
                <a:cubicBezTo>
                  <a:pt x="304" y="416"/>
                  <a:pt x="309" y="411"/>
                  <a:pt x="309" y="405"/>
                </a:cubicBezTo>
                <a:cubicBezTo>
                  <a:pt x="309" y="373"/>
                  <a:pt x="309" y="373"/>
                  <a:pt x="309" y="373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368" y="373"/>
                  <a:pt x="373" y="368"/>
                  <a:pt x="373" y="362"/>
                </a:cubicBezTo>
                <a:cubicBezTo>
                  <a:pt x="373" y="309"/>
                  <a:pt x="373" y="309"/>
                  <a:pt x="373" y="309"/>
                </a:cubicBezTo>
                <a:cubicBezTo>
                  <a:pt x="405" y="309"/>
                  <a:pt x="405" y="309"/>
                  <a:pt x="405" y="309"/>
                </a:cubicBezTo>
                <a:cubicBezTo>
                  <a:pt x="411" y="309"/>
                  <a:pt x="416" y="304"/>
                  <a:pt x="416" y="298"/>
                </a:cubicBezTo>
                <a:cubicBezTo>
                  <a:pt x="416" y="292"/>
                  <a:pt x="411" y="288"/>
                  <a:pt x="405" y="288"/>
                </a:cubicBezTo>
                <a:cubicBezTo>
                  <a:pt x="373" y="288"/>
                  <a:pt x="373" y="288"/>
                  <a:pt x="373" y="288"/>
                </a:cubicBezTo>
                <a:cubicBezTo>
                  <a:pt x="373" y="266"/>
                  <a:pt x="373" y="266"/>
                  <a:pt x="373" y="266"/>
                </a:cubicBezTo>
                <a:cubicBezTo>
                  <a:pt x="405" y="266"/>
                  <a:pt x="405" y="266"/>
                  <a:pt x="405" y="266"/>
                </a:cubicBezTo>
                <a:cubicBezTo>
                  <a:pt x="411" y="266"/>
                  <a:pt x="416" y="262"/>
                  <a:pt x="416" y="256"/>
                </a:cubicBezTo>
                <a:cubicBezTo>
                  <a:pt x="416" y="250"/>
                  <a:pt x="411" y="245"/>
                  <a:pt x="405" y="245"/>
                </a:cubicBezTo>
                <a:lnTo>
                  <a:pt x="373" y="245"/>
                </a:ln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874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8" name="General_Fill_59">
            <a:extLst>
              <a:ext uri="{FF2B5EF4-FFF2-40B4-BE49-F238E27FC236}">
                <a16:creationId xmlns:a16="http://schemas.microsoft.com/office/drawing/2014/main" id="{BB921EF4-3C13-30E1-845C-000B1669A8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3889" y="4975823"/>
            <a:ext cx="386641" cy="386641"/>
          </a:xfrm>
          <a:custGeom>
            <a:avLst/>
            <a:gdLst>
              <a:gd name="T0" fmla="*/ 248 w 512"/>
              <a:gd name="T1" fmla="*/ 263 h 512"/>
              <a:gd name="T2" fmla="*/ 263 w 512"/>
              <a:gd name="T3" fmla="*/ 263 h 512"/>
              <a:gd name="T4" fmla="*/ 288 w 512"/>
              <a:gd name="T5" fmla="*/ 256 h 512"/>
              <a:gd name="T6" fmla="*/ 224 w 512"/>
              <a:gd name="T7" fmla="*/ 256 h 512"/>
              <a:gd name="T8" fmla="*/ 269 w 512"/>
              <a:gd name="T9" fmla="*/ 227 h 512"/>
              <a:gd name="T10" fmla="*/ 331 w 512"/>
              <a:gd name="T11" fmla="*/ 196 h 512"/>
              <a:gd name="T12" fmla="*/ 256 w 512"/>
              <a:gd name="T13" fmla="*/ 352 h 512"/>
              <a:gd name="T14" fmla="*/ 256 w 512"/>
              <a:gd name="T15" fmla="*/ 160 h 512"/>
              <a:gd name="T16" fmla="*/ 331 w 512"/>
              <a:gd name="T17" fmla="*/ 166 h 512"/>
              <a:gd name="T18" fmla="*/ 138 w 512"/>
              <a:gd name="T19" fmla="*/ 256 h 512"/>
              <a:gd name="T20" fmla="*/ 373 w 512"/>
              <a:gd name="T21" fmla="*/ 256 h 512"/>
              <a:gd name="T22" fmla="*/ 331 w 512"/>
              <a:gd name="T23" fmla="*/ 196 h 512"/>
              <a:gd name="T24" fmla="*/ 181 w 512"/>
              <a:gd name="T25" fmla="*/ 256 h 512"/>
              <a:gd name="T26" fmla="*/ 330 w 512"/>
              <a:gd name="T27" fmla="*/ 256 h 512"/>
              <a:gd name="T28" fmla="*/ 300 w 512"/>
              <a:gd name="T29" fmla="*/ 226 h 512"/>
              <a:gd name="T30" fmla="*/ 256 w 512"/>
              <a:gd name="T31" fmla="*/ 309 h 512"/>
              <a:gd name="T32" fmla="*/ 256 w 512"/>
              <a:gd name="T33" fmla="*/ 202 h 512"/>
              <a:gd name="T34" fmla="*/ 300 w 512"/>
              <a:gd name="T35" fmla="*/ 196 h 512"/>
              <a:gd name="T36" fmla="*/ 512 w 512"/>
              <a:gd name="T37" fmla="*/ 256 h 512"/>
              <a:gd name="T38" fmla="*/ 0 w 512"/>
              <a:gd name="T39" fmla="*/ 256 h 512"/>
              <a:gd name="T40" fmla="*/ 512 w 512"/>
              <a:gd name="T41" fmla="*/ 256 h 512"/>
              <a:gd name="T42" fmla="*/ 394 w 512"/>
              <a:gd name="T43" fmla="*/ 138 h 512"/>
              <a:gd name="T44" fmla="*/ 373 w 512"/>
              <a:gd name="T45" fmla="*/ 117 h 512"/>
              <a:gd name="T46" fmla="*/ 352 w 512"/>
              <a:gd name="T47" fmla="*/ 117 h 512"/>
              <a:gd name="T48" fmla="*/ 346 w 512"/>
              <a:gd name="T49" fmla="*/ 150 h 512"/>
              <a:gd name="T50" fmla="*/ 117 w 512"/>
              <a:gd name="T51" fmla="*/ 256 h 512"/>
              <a:gd name="T52" fmla="*/ 141 w 512"/>
              <a:gd name="T53" fmla="*/ 376 h 512"/>
              <a:gd name="T54" fmla="*/ 149 w 512"/>
              <a:gd name="T55" fmla="*/ 394 h 512"/>
              <a:gd name="T56" fmla="*/ 178 w 512"/>
              <a:gd name="T57" fmla="*/ 370 h 512"/>
              <a:gd name="T58" fmla="*/ 334 w 512"/>
              <a:gd name="T59" fmla="*/ 370 h 512"/>
              <a:gd name="T60" fmla="*/ 362 w 512"/>
              <a:gd name="T61" fmla="*/ 394 h 512"/>
              <a:gd name="T62" fmla="*/ 370 w 512"/>
              <a:gd name="T63" fmla="*/ 376 h 512"/>
              <a:gd name="T64" fmla="*/ 394 w 512"/>
              <a:gd name="T65" fmla="*/ 256 h 512"/>
              <a:gd name="T66" fmla="*/ 367 w 512"/>
              <a:gd name="T67" fmla="*/ 160 h 512"/>
              <a:gd name="T68" fmla="*/ 405 w 512"/>
              <a:gd name="T69" fmla="*/ 14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2" h="512">
                <a:moveTo>
                  <a:pt x="248" y="248"/>
                </a:moveTo>
                <a:cubicBezTo>
                  <a:pt x="244" y="252"/>
                  <a:pt x="244" y="259"/>
                  <a:pt x="248" y="263"/>
                </a:cubicBezTo>
                <a:cubicBezTo>
                  <a:pt x="250" y="265"/>
                  <a:pt x="253" y="266"/>
                  <a:pt x="256" y="266"/>
                </a:cubicBezTo>
                <a:cubicBezTo>
                  <a:pt x="258" y="266"/>
                  <a:pt x="261" y="265"/>
                  <a:pt x="263" y="263"/>
                </a:cubicBezTo>
                <a:cubicBezTo>
                  <a:pt x="284" y="242"/>
                  <a:pt x="284" y="242"/>
                  <a:pt x="284" y="242"/>
                </a:cubicBezTo>
                <a:cubicBezTo>
                  <a:pt x="286" y="246"/>
                  <a:pt x="288" y="251"/>
                  <a:pt x="288" y="256"/>
                </a:cubicBezTo>
                <a:cubicBezTo>
                  <a:pt x="288" y="273"/>
                  <a:pt x="273" y="288"/>
                  <a:pt x="256" y="288"/>
                </a:cubicBezTo>
                <a:cubicBezTo>
                  <a:pt x="238" y="288"/>
                  <a:pt x="224" y="273"/>
                  <a:pt x="224" y="256"/>
                </a:cubicBezTo>
                <a:cubicBezTo>
                  <a:pt x="224" y="238"/>
                  <a:pt x="238" y="224"/>
                  <a:pt x="256" y="224"/>
                </a:cubicBezTo>
                <a:cubicBezTo>
                  <a:pt x="261" y="224"/>
                  <a:pt x="265" y="225"/>
                  <a:pt x="269" y="227"/>
                </a:cubicBezTo>
                <a:lnTo>
                  <a:pt x="248" y="248"/>
                </a:lnTo>
                <a:close/>
                <a:moveTo>
                  <a:pt x="331" y="196"/>
                </a:moveTo>
                <a:cubicBezTo>
                  <a:pt x="344" y="212"/>
                  <a:pt x="352" y="233"/>
                  <a:pt x="352" y="256"/>
                </a:cubicBezTo>
                <a:cubicBezTo>
                  <a:pt x="352" y="309"/>
                  <a:pt x="309" y="352"/>
                  <a:pt x="256" y="352"/>
                </a:cubicBezTo>
                <a:cubicBezTo>
                  <a:pt x="203" y="352"/>
                  <a:pt x="160" y="309"/>
                  <a:pt x="160" y="256"/>
                </a:cubicBezTo>
                <a:cubicBezTo>
                  <a:pt x="160" y="203"/>
                  <a:pt x="203" y="160"/>
                  <a:pt x="256" y="160"/>
                </a:cubicBezTo>
                <a:cubicBezTo>
                  <a:pt x="278" y="160"/>
                  <a:pt x="299" y="168"/>
                  <a:pt x="316" y="181"/>
                </a:cubicBezTo>
                <a:cubicBezTo>
                  <a:pt x="331" y="166"/>
                  <a:pt x="331" y="166"/>
                  <a:pt x="331" y="166"/>
                </a:cubicBezTo>
                <a:cubicBezTo>
                  <a:pt x="310" y="149"/>
                  <a:pt x="284" y="138"/>
                  <a:pt x="256" y="138"/>
                </a:cubicBezTo>
                <a:cubicBezTo>
                  <a:pt x="191" y="138"/>
                  <a:pt x="138" y="191"/>
                  <a:pt x="138" y="256"/>
                </a:cubicBezTo>
                <a:cubicBezTo>
                  <a:pt x="138" y="320"/>
                  <a:pt x="191" y="373"/>
                  <a:pt x="256" y="373"/>
                </a:cubicBezTo>
                <a:cubicBezTo>
                  <a:pt x="320" y="373"/>
                  <a:pt x="373" y="320"/>
                  <a:pt x="373" y="256"/>
                </a:cubicBezTo>
                <a:cubicBezTo>
                  <a:pt x="373" y="227"/>
                  <a:pt x="363" y="201"/>
                  <a:pt x="346" y="181"/>
                </a:cubicBezTo>
                <a:lnTo>
                  <a:pt x="331" y="196"/>
                </a:lnTo>
                <a:close/>
                <a:moveTo>
                  <a:pt x="256" y="181"/>
                </a:moveTo>
                <a:cubicBezTo>
                  <a:pt x="214" y="181"/>
                  <a:pt x="181" y="214"/>
                  <a:pt x="181" y="256"/>
                </a:cubicBezTo>
                <a:cubicBezTo>
                  <a:pt x="181" y="297"/>
                  <a:pt x="214" y="330"/>
                  <a:pt x="256" y="330"/>
                </a:cubicBezTo>
                <a:cubicBezTo>
                  <a:pt x="297" y="330"/>
                  <a:pt x="330" y="297"/>
                  <a:pt x="330" y="256"/>
                </a:cubicBezTo>
                <a:cubicBezTo>
                  <a:pt x="330" y="239"/>
                  <a:pt x="325" y="224"/>
                  <a:pt x="315" y="211"/>
                </a:cubicBezTo>
                <a:cubicBezTo>
                  <a:pt x="300" y="226"/>
                  <a:pt x="300" y="226"/>
                  <a:pt x="300" y="226"/>
                </a:cubicBezTo>
                <a:cubicBezTo>
                  <a:pt x="306" y="235"/>
                  <a:pt x="309" y="245"/>
                  <a:pt x="309" y="256"/>
                </a:cubicBezTo>
                <a:cubicBezTo>
                  <a:pt x="309" y="285"/>
                  <a:pt x="285" y="309"/>
                  <a:pt x="256" y="309"/>
                </a:cubicBezTo>
                <a:cubicBezTo>
                  <a:pt x="226" y="309"/>
                  <a:pt x="202" y="285"/>
                  <a:pt x="202" y="256"/>
                </a:cubicBezTo>
                <a:cubicBezTo>
                  <a:pt x="202" y="226"/>
                  <a:pt x="226" y="202"/>
                  <a:pt x="256" y="202"/>
                </a:cubicBezTo>
                <a:cubicBezTo>
                  <a:pt x="267" y="202"/>
                  <a:pt x="277" y="206"/>
                  <a:pt x="285" y="211"/>
                </a:cubicBezTo>
                <a:cubicBezTo>
                  <a:pt x="300" y="196"/>
                  <a:pt x="300" y="196"/>
                  <a:pt x="300" y="196"/>
                </a:cubicBezTo>
                <a:cubicBezTo>
                  <a:pt x="288" y="187"/>
                  <a:pt x="272" y="181"/>
                  <a:pt x="256" y="181"/>
                </a:cubicBez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405" y="149"/>
                </a:moveTo>
                <a:cubicBezTo>
                  <a:pt x="405" y="143"/>
                  <a:pt x="400" y="138"/>
                  <a:pt x="394" y="138"/>
                </a:cubicBezTo>
                <a:cubicBezTo>
                  <a:pt x="373" y="138"/>
                  <a:pt x="373" y="138"/>
                  <a:pt x="373" y="138"/>
                </a:cubicBezTo>
                <a:cubicBezTo>
                  <a:pt x="373" y="117"/>
                  <a:pt x="373" y="117"/>
                  <a:pt x="373" y="117"/>
                </a:cubicBezTo>
                <a:cubicBezTo>
                  <a:pt x="373" y="111"/>
                  <a:pt x="368" y="106"/>
                  <a:pt x="362" y="106"/>
                </a:cubicBezTo>
                <a:cubicBezTo>
                  <a:pt x="356" y="106"/>
                  <a:pt x="352" y="111"/>
                  <a:pt x="352" y="117"/>
                </a:cubicBezTo>
                <a:cubicBezTo>
                  <a:pt x="352" y="145"/>
                  <a:pt x="352" y="145"/>
                  <a:pt x="352" y="145"/>
                </a:cubicBezTo>
                <a:cubicBezTo>
                  <a:pt x="346" y="150"/>
                  <a:pt x="346" y="150"/>
                  <a:pt x="346" y="150"/>
                </a:cubicBezTo>
                <a:cubicBezTo>
                  <a:pt x="322" y="130"/>
                  <a:pt x="290" y="117"/>
                  <a:pt x="256" y="117"/>
                </a:cubicBezTo>
                <a:cubicBezTo>
                  <a:pt x="179" y="117"/>
                  <a:pt x="117" y="179"/>
                  <a:pt x="117" y="256"/>
                </a:cubicBezTo>
                <a:cubicBezTo>
                  <a:pt x="117" y="295"/>
                  <a:pt x="134" y="331"/>
                  <a:pt x="161" y="357"/>
                </a:cubicBezTo>
                <a:cubicBezTo>
                  <a:pt x="141" y="376"/>
                  <a:pt x="141" y="376"/>
                  <a:pt x="141" y="376"/>
                </a:cubicBezTo>
                <a:cubicBezTo>
                  <a:pt x="137" y="380"/>
                  <a:pt x="137" y="387"/>
                  <a:pt x="141" y="391"/>
                </a:cubicBezTo>
                <a:cubicBezTo>
                  <a:pt x="144" y="393"/>
                  <a:pt x="146" y="394"/>
                  <a:pt x="149" y="394"/>
                </a:cubicBezTo>
                <a:cubicBezTo>
                  <a:pt x="152" y="394"/>
                  <a:pt x="154" y="393"/>
                  <a:pt x="157" y="391"/>
                </a:cubicBezTo>
                <a:cubicBezTo>
                  <a:pt x="178" y="370"/>
                  <a:pt x="178" y="370"/>
                  <a:pt x="178" y="370"/>
                </a:cubicBezTo>
                <a:cubicBezTo>
                  <a:pt x="200" y="385"/>
                  <a:pt x="227" y="394"/>
                  <a:pt x="256" y="394"/>
                </a:cubicBezTo>
                <a:cubicBezTo>
                  <a:pt x="285" y="394"/>
                  <a:pt x="311" y="385"/>
                  <a:pt x="334" y="370"/>
                </a:cubicBezTo>
                <a:cubicBezTo>
                  <a:pt x="355" y="391"/>
                  <a:pt x="355" y="391"/>
                  <a:pt x="355" y="391"/>
                </a:cubicBezTo>
                <a:cubicBezTo>
                  <a:pt x="357" y="393"/>
                  <a:pt x="360" y="394"/>
                  <a:pt x="362" y="394"/>
                </a:cubicBezTo>
                <a:cubicBezTo>
                  <a:pt x="365" y="394"/>
                  <a:pt x="368" y="393"/>
                  <a:pt x="370" y="391"/>
                </a:cubicBezTo>
                <a:cubicBezTo>
                  <a:pt x="374" y="387"/>
                  <a:pt x="374" y="380"/>
                  <a:pt x="370" y="376"/>
                </a:cubicBezTo>
                <a:cubicBezTo>
                  <a:pt x="350" y="357"/>
                  <a:pt x="350" y="357"/>
                  <a:pt x="350" y="357"/>
                </a:cubicBezTo>
                <a:cubicBezTo>
                  <a:pt x="377" y="331"/>
                  <a:pt x="394" y="295"/>
                  <a:pt x="394" y="256"/>
                </a:cubicBezTo>
                <a:cubicBezTo>
                  <a:pt x="394" y="221"/>
                  <a:pt x="382" y="190"/>
                  <a:pt x="361" y="166"/>
                </a:cubicBezTo>
                <a:cubicBezTo>
                  <a:pt x="367" y="160"/>
                  <a:pt x="367" y="160"/>
                  <a:pt x="367" y="160"/>
                </a:cubicBezTo>
                <a:cubicBezTo>
                  <a:pt x="394" y="160"/>
                  <a:pt x="394" y="160"/>
                  <a:pt x="394" y="160"/>
                </a:cubicBezTo>
                <a:cubicBezTo>
                  <a:pt x="400" y="160"/>
                  <a:pt x="405" y="155"/>
                  <a:pt x="405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1" name="Freeform 350">
            <a:extLst>
              <a:ext uri="{FF2B5EF4-FFF2-40B4-BE49-F238E27FC236}">
                <a16:creationId xmlns:a16="http://schemas.microsoft.com/office/drawing/2014/main" id="{B8CC182A-A637-2346-724A-037C9C1D76E6}"/>
              </a:ext>
            </a:extLst>
          </p:cNvPr>
          <p:cNvSpPr>
            <a:spLocks noEditPoints="1"/>
          </p:cNvSpPr>
          <p:nvPr/>
        </p:nvSpPr>
        <p:spPr bwMode="auto">
          <a:xfrm>
            <a:off x="8182810" y="1331879"/>
            <a:ext cx="397372" cy="495546"/>
          </a:xfrm>
          <a:custGeom>
            <a:avLst/>
            <a:gdLst>
              <a:gd name="T0" fmla="*/ 160 w 256"/>
              <a:gd name="T1" fmla="*/ 85 h 320"/>
              <a:gd name="T2" fmla="*/ 10 w 256"/>
              <a:gd name="T3" fmla="*/ 85 h 320"/>
              <a:gd name="T4" fmla="*/ 0 w 256"/>
              <a:gd name="T5" fmla="*/ 96 h 320"/>
              <a:gd name="T6" fmla="*/ 0 w 256"/>
              <a:gd name="T7" fmla="*/ 309 h 320"/>
              <a:gd name="T8" fmla="*/ 10 w 256"/>
              <a:gd name="T9" fmla="*/ 320 h 320"/>
              <a:gd name="T10" fmla="*/ 160 w 256"/>
              <a:gd name="T11" fmla="*/ 320 h 320"/>
              <a:gd name="T12" fmla="*/ 170 w 256"/>
              <a:gd name="T13" fmla="*/ 309 h 320"/>
              <a:gd name="T14" fmla="*/ 170 w 256"/>
              <a:gd name="T15" fmla="*/ 96 h 320"/>
              <a:gd name="T16" fmla="*/ 160 w 256"/>
              <a:gd name="T17" fmla="*/ 85 h 320"/>
              <a:gd name="T18" fmla="*/ 149 w 256"/>
              <a:gd name="T19" fmla="*/ 298 h 320"/>
              <a:gd name="T20" fmla="*/ 21 w 256"/>
              <a:gd name="T21" fmla="*/ 298 h 320"/>
              <a:gd name="T22" fmla="*/ 21 w 256"/>
              <a:gd name="T23" fmla="*/ 106 h 320"/>
              <a:gd name="T24" fmla="*/ 149 w 256"/>
              <a:gd name="T25" fmla="*/ 106 h 320"/>
              <a:gd name="T26" fmla="*/ 149 w 256"/>
              <a:gd name="T27" fmla="*/ 298 h 320"/>
              <a:gd name="T28" fmla="*/ 213 w 256"/>
              <a:gd name="T29" fmla="*/ 53 h 320"/>
              <a:gd name="T30" fmla="*/ 213 w 256"/>
              <a:gd name="T31" fmla="*/ 266 h 320"/>
              <a:gd name="T32" fmla="*/ 202 w 256"/>
              <a:gd name="T33" fmla="*/ 277 h 320"/>
              <a:gd name="T34" fmla="*/ 192 w 256"/>
              <a:gd name="T35" fmla="*/ 266 h 320"/>
              <a:gd name="T36" fmla="*/ 192 w 256"/>
              <a:gd name="T37" fmla="*/ 64 h 320"/>
              <a:gd name="T38" fmla="*/ 53 w 256"/>
              <a:gd name="T39" fmla="*/ 64 h 320"/>
              <a:gd name="T40" fmla="*/ 42 w 256"/>
              <a:gd name="T41" fmla="*/ 53 h 320"/>
              <a:gd name="T42" fmla="*/ 53 w 256"/>
              <a:gd name="T43" fmla="*/ 42 h 320"/>
              <a:gd name="T44" fmla="*/ 202 w 256"/>
              <a:gd name="T45" fmla="*/ 42 h 320"/>
              <a:gd name="T46" fmla="*/ 213 w 256"/>
              <a:gd name="T47" fmla="*/ 53 h 320"/>
              <a:gd name="T48" fmla="*/ 256 w 256"/>
              <a:gd name="T49" fmla="*/ 10 h 320"/>
              <a:gd name="T50" fmla="*/ 256 w 256"/>
              <a:gd name="T51" fmla="*/ 224 h 320"/>
              <a:gd name="T52" fmla="*/ 245 w 256"/>
              <a:gd name="T53" fmla="*/ 234 h 320"/>
              <a:gd name="T54" fmla="*/ 234 w 256"/>
              <a:gd name="T55" fmla="*/ 224 h 320"/>
              <a:gd name="T56" fmla="*/ 234 w 256"/>
              <a:gd name="T57" fmla="*/ 21 h 320"/>
              <a:gd name="T58" fmla="*/ 96 w 256"/>
              <a:gd name="T59" fmla="*/ 21 h 320"/>
              <a:gd name="T60" fmla="*/ 85 w 256"/>
              <a:gd name="T61" fmla="*/ 10 h 320"/>
              <a:gd name="T62" fmla="*/ 96 w 256"/>
              <a:gd name="T63" fmla="*/ 0 h 320"/>
              <a:gd name="T64" fmla="*/ 245 w 256"/>
              <a:gd name="T65" fmla="*/ 0 h 320"/>
              <a:gd name="T66" fmla="*/ 256 w 256"/>
              <a:gd name="T67" fmla="*/ 10 h 320"/>
              <a:gd name="T68" fmla="*/ 32 w 256"/>
              <a:gd name="T69" fmla="*/ 266 h 320"/>
              <a:gd name="T70" fmla="*/ 42 w 256"/>
              <a:gd name="T71" fmla="*/ 256 h 320"/>
              <a:gd name="T72" fmla="*/ 128 w 256"/>
              <a:gd name="T73" fmla="*/ 256 h 320"/>
              <a:gd name="T74" fmla="*/ 138 w 256"/>
              <a:gd name="T75" fmla="*/ 266 h 320"/>
              <a:gd name="T76" fmla="*/ 128 w 256"/>
              <a:gd name="T77" fmla="*/ 277 h 320"/>
              <a:gd name="T78" fmla="*/ 42 w 256"/>
              <a:gd name="T79" fmla="*/ 277 h 320"/>
              <a:gd name="T80" fmla="*/ 32 w 256"/>
              <a:gd name="T81" fmla="*/ 266 h 320"/>
              <a:gd name="T82" fmla="*/ 32 w 256"/>
              <a:gd name="T83" fmla="*/ 224 h 320"/>
              <a:gd name="T84" fmla="*/ 42 w 256"/>
              <a:gd name="T85" fmla="*/ 213 h 320"/>
              <a:gd name="T86" fmla="*/ 128 w 256"/>
              <a:gd name="T87" fmla="*/ 213 h 320"/>
              <a:gd name="T88" fmla="*/ 138 w 256"/>
              <a:gd name="T89" fmla="*/ 224 h 320"/>
              <a:gd name="T90" fmla="*/ 128 w 256"/>
              <a:gd name="T91" fmla="*/ 234 h 320"/>
              <a:gd name="T92" fmla="*/ 42 w 256"/>
              <a:gd name="T93" fmla="*/ 234 h 320"/>
              <a:gd name="T94" fmla="*/ 32 w 256"/>
              <a:gd name="T95" fmla="*/ 224 h 320"/>
              <a:gd name="T96" fmla="*/ 32 w 256"/>
              <a:gd name="T97" fmla="*/ 181 h 320"/>
              <a:gd name="T98" fmla="*/ 42 w 256"/>
              <a:gd name="T99" fmla="*/ 170 h 320"/>
              <a:gd name="T100" fmla="*/ 128 w 256"/>
              <a:gd name="T101" fmla="*/ 170 h 320"/>
              <a:gd name="T102" fmla="*/ 138 w 256"/>
              <a:gd name="T103" fmla="*/ 181 h 320"/>
              <a:gd name="T104" fmla="*/ 128 w 256"/>
              <a:gd name="T105" fmla="*/ 192 h 320"/>
              <a:gd name="T106" fmla="*/ 42 w 256"/>
              <a:gd name="T107" fmla="*/ 192 h 320"/>
              <a:gd name="T108" fmla="*/ 32 w 256"/>
              <a:gd name="T109" fmla="*/ 181 h 320"/>
              <a:gd name="T110" fmla="*/ 32 w 256"/>
              <a:gd name="T111" fmla="*/ 138 h 320"/>
              <a:gd name="T112" fmla="*/ 42 w 256"/>
              <a:gd name="T113" fmla="*/ 128 h 320"/>
              <a:gd name="T114" fmla="*/ 128 w 256"/>
              <a:gd name="T115" fmla="*/ 128 h 320"/>
              <a:gd name="T116" fmla="*/ 138 w 256"/>
              <a:gd name="T117" fmla="*/ 138 h 320"/>
              <a:gd name="T118" fmla="*/ 128 w 256"/>
              <a:gd name="T119" fmla="*/ 149 h 320"/>
              <a:gd name="T120" fmla="*/ 42 w 256"/>
              <a:gd name="T121" fmla="*/ 149 h 320"/>
              <a:gd name="T122" fmla="*/ 32 w 256"/>
              <a:gd name="T123" fmla="*/ 13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6" h="320">
                <a:moveTo>
                  <a:pt x="160" y="85"/>
                </a:moveTo>
                <a:cubicBezTo>
                  <a:pt x="10" y="85"/>
                  <a:pt x="10" y="85"/>
                  <a:pt x="10" y="85"/>
                </a:cubicBezTo>
                <a:cubicBezTo>
                  <a:pt x="4" y="85"/>
                  <a:pt x="0" y="90"/>
                  <a:pt x="0" y="96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15"/>
                  <a:pt x="4" y="320"/>
                  <a:pt x="10" y="320"/>
                </a:cubicBezTo>
                <a:cubicBezTo>
                  <a:pt x="160" y="320"/>
                  <a:pt x="160" y="320"/>
                  <a:pt x="160" y="320"/>
                </a:cubicBezTo>
                <a:cubicBezTo>
                  <a:pt x="166" y="320"/>
                  <a:pt x="170" y="315"/>
                  <a:pt x="170" y="309"/>
                </a:cubicBezTo>
                <a:cubicBezTo>
                  <a:pt x="170" y="96"/>
                  <a:pt x="170" y="96"/>
                  <a:pt x="170" y="96"/>
                </a:cubicBezTo>
                <a:cubicBezTo>
                  <a:pt x="170" y="90"/>
                  <a:pt x="166" y="85"/>
                  <a:pt x="160" y="85"/>
                </a:cubicBezTo>
                <a:close/>
                <a:moveTo>
                  <a:pt x="149" y="298"/>
                </a:moveTo>
                <a:cubicBezTo>
                  <a:pt x="21" y="298"/>
                  <a:pt x="21" y="298"/>
                  <a:pt x="21" y="298"/>
                </a:cubicBezTo>
                <a:cubicBezTo>
                  <a:pt x="21" y="106"/>
                  <a:pt x="21" y="106"/>
                  <a:pt x="21" y="106"/>
                </a:cubicBezTo>
                <a:cubicBezTo>
                  <a:pt x="149" y="106"/>
                  <a:pt x="149" y="106"/>
                  <a:pt x="149" y="106"/>
                </a:cubicBezTo>
                <a:lnTo>
                  <a:pt x="149" y="298"/>
                </a:lnTo>
                <a:close/>
                <a:moveTo>
                  <a:pt x="213" y="53"/>
                </a:moveTo>
                <a:cubicBezTo>
                  <a:pt x="213" y="266"/>
                  <a:pt x="213" y="266"/>
                  <a:pt x="213" y="266"/>
                </a:cubicBezTo>
                <a:cubicBezTo>
                  <a:pt x="213" y="272"/>
                  <a:pt x="208" y="277"/>
                  <a:pt x="202" y="277"/>
                </a:cubicBezTo>
                <a:cubicBezTo>
                  <a:pt x="196" y="277"/>
                  <a:pt x="192" y="272"/>
                  <a:pt x="192" y="266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47" y="64"/>
                  <a:pt x="42" y="59"/>
                  <a:pt x="42" y="53"/>
                </a:cubicBezTo>
                <a:cubicBezTo>
                  <a:pt x="42" y="47"/>
                  <a:pt x="47" y="42"/>
                  <a:pt x="53" y="42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8" y="42"/>
                  <a:pt x="213" y="47"/>
                  <a:pt x="213" y="53"/>
                </a:cubicBezTo>
                <a:close/>
                <a:moveTo>
                  <a:pt x="256" y="10"/>
                </a:moveTo>
                <a:cubicBezTo>
                  <a:pt x="256" y="224"/>
                  <a:pt x="256" y="224"/>
                  <a:pt x="256" y="224"/>
                </a:cubicBezTo>
                <a:cubicBezTo>
                  <a:pt x="256" y="230"/>
                  <a:pt x="251" y="234"/>
                  <a:pt x="245" y="234"/>
                </a:cubicBezTo>
                <a:cubicBezTo>
                  <a:pt x="239" y="234"/>
                  <a:pt x="234" y="230"/>
                  <a:pt x="234" y="224"/>
                </a:cubicBezTo>
                <a:cubicBezTo>
                  <a:pt x="234" y="21"/>
                  <a:pt x="234" y="21"/>
                  <a:pt x="234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0" y="21"/>
                  <a:pt x="85" y="16"/>
                  <a:pt x="85" y="10"/>
                </a:cubicBezTo>
                <a:cubicBezTo>
                  <a:pt x="85" y="4"/>
                  <a:pt x="90" y="0"/>
                  <a:pt x="96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51" y="0"/>
                  <a:pt x="256" y="4"/>
                  <a:pt x="256" y="10"/>
                </a:cubicBezTo>
                <a:close/>
                <a:moveTo>
                  <a:pt x="32" y="266"/>
                </a:moveTo>
                <a:cubicBezTo>
                  <a:pt x="32" y="260"/>
                  <a:pt x="36" y="256"/>
                  <a:pt x="42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34" y="256"/>
                  <a:pt x="138" y="260"/>
                  <a:pt x="138" y="266"/>
                </a:cubicBezTo>
                <a:cubicBezTo>
                  <a:pt x="138" y="272"/>
                  <a:pt x="134" y="277"/>
                  <a:pt x="128" y="277"/>
                </a:cubicBezTo>
                <a:cubicBezTo>
                  <a:pt x="42" y="277"/>
                  <a:pt x="42" y="277"/>
                  <a:pt x="42" y="277"/>
                </a:cubicBezTo>
                <a:cubicBezTo>
                  <a:pt x="36" y="277"/>
                  <a:pt x="32" y="272"/>
                  <a:pt x="32" y="266"/>
                </a:cubicBezTo>
                <a:close/>
                <a:moveTo>
                  <a:pt x="32" y="224"/>
                </a:moveTo>
                <a:cubicBezTo>
                  <a:pt x="32" y="218"/>
                  <a:pt x="36" y="213"/>
                  <a:pt x="42" y="213"/>
                </a:cubicBezTo>
                <a:cubicBezTo>
                  <a:pt x="128" y="213"/>
                  <a:pt x="128" y="213"/>
                  <a:pt x="128" y="213"/>
                </a:cubicBezTo>
                <a:cubicBezTo>
                  <a:pt x="134" y="213"/>
                  <a:pt x="138" y="218"/>
                  <a:pt x="138" y="224"/>
                </a:cubicBezTo>
                <a:cubicBezTo>
                  <a:pt x="138" y="230"/>
                  <a:pt x="134" y="234"/>
                  <a:pt x="128" y="234"/>
                </a:cubicBezTo>
                <a:cubicBezTo>
                  <a:pt x="42" y="234"/>
                  <a:pt x="42" y="234"/>
                  <a:pt x="42" y="234"/>
                </a:cubicBezTo>
                <a:cubicBezTo>
                  <a:pt x="36" y="234"/>
                  <a:pt x="32" y="230"/>
                  <a:pt x="32" y="224"/>
                </a:cubicBezTo>
                <a:close/>
                <a:moveTo>
                  <a:pt x="32" y="181"/>
                </a:moveTo>
                <a:cubicBezTo>
                  <a:pt x="32" y="175"/>
                  <a:pt x="36" y="170"/>
                  <a:pt x="42" y="170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70"/>
                  <a:pt x="138" y="175"/>
                  <a:pt x="138" y="181"/>
                </a:cubicBezTo>
                <a:cubicBezTo>
                  <a:pt x="138" y="187"/>
                  <a:pt x="134" y="192"/>
                  <a:pt x="128" y="192"/>
                </a:cubicBezTo>
                <a:cubicBezTo>
                  <a:pt x="42" y="192"/>
                  <a:pt x="42" y="192"/>
                  <a:pt x="42" y="192"/>
                </a:cubicBezTo>
                <a:cubicBezTo>
                  <a:pt x="36" y="192"/>
                  <a:pt x="32" y="187"/>
                  <a:pt x="32" y="181"/>
                </a:cubicBezTo>
                <a:close/>
                <a:moveTo>
                  <a:pt x="32" y="138"/>
                </a:moveTo>
                <a:cubicBezTo>
                  <a:pt x="32" y="132"/>
                  <a:pt x="36" y="128"/>
                  <a:pt x="42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34" y="128"/>
                  <a:pt x="138" y="132"/>
                  <a:pt x="138" y="138"/>
                </a:cubicBezTo>
                <a:cubicBezTo>
                  <a:pt x="138" y="144"/>
                  <a:pt x="134" y="149"/>
                  <a:pt x="128" y="149"/>
                </a:cubicBezTo>
                <a:cubicBezTo>
                  <a:pt x="42" y="149"/>
                  <a:pt x="42" y="149"/>
                  <a:pt x="42" y="149"/>
                </a:cubicBezTo>
                <a:cubicBezTo>
                  <a:pt x="36" y="149"/>
                  <a:pt x="32" y="144"/>
                  <a:pt x="32" y="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582015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0DADA-3D72-424A-94A7-131D20A1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93" y="399028"/>
            <a:ext cx="11390734" cy="365760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Appendix 1.1- Feature Importance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31EC1-551E-FDF2-4824-0A2A0506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3" y="1013874"/>
            <a:ext cx="9051330" cy="57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33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0DADA-3D72-424A-94A7-131D20A1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51" y="268686"/>
            <a:ext cx="11390734" cy="365760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 the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65B9A-D70F-A5CE-08B3-CA54B91DB107}"/>
              </a:ext>
            </a:extLst>
          </p:cNvPr>
          <p:cNvSpPr txBox="1"/>
          <p:nvPr/>
        </p:nvSpPr>
        <p:spPr>
          <a:xfrm>
            <a:off x="346654" y="2663303"/>
            <a:ext cx="46382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hronicle Display Black"/>
              </a:rPr>
              <a:t>Andre Jacobs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Solution Analyst, Deloitte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Gilbert, AZ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BEA2B-74A5-229C-FEF3-525D27835B2A}"/>
              </a:ext>
            </a:extLst>
          </p:cNvPr>
          <p:cNvSpPr txBox="1"/>
          <p:nvPr/>
        </p:nvSpPr>
        <p:spPr>
          <a:xfrm>
            <a:off x="350798" y="5635253"/>
            <a:ext cx="38501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hronicle Display Black"/>
              </a:rPr>
              <a:t>Kiran </a:t>
            </a:r>
            <a:r>
              <a:rPr lang="en-US" sz="2400" b="1" err="1">
                <a:latin typeface="Chronicle Display Black"/>
              </a:rPr>
              <a:t>Songire</a:t>
            </a:r>
            <a:endParaRPr lang="en-US" sz="2400" b="1">
              <a:latin typeface="Chronicle Display Black"/>
            </a:endParaRP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Solution Specialist, Deloitte</a:t>
            </a:r>
            <a:br>
              <a:rPr lang="en-US" b="1">
                <a:latin typeface="Open Sans Light"/>
              </a:rPr>
            </a:br>
            <a:r>
              <a:rPr lang="en-US" b="1">
                <a:latin typeface="Open Sans Light"/>
                <a:ea typeface="Open Sans Light"/>
                <a:cs typeface="Open Sans Light"/>
              </a:rPr>
              <a:t>Mechanicsburg, PA</a:t>
            </a:r>
            <a:endParaRPr lang="en-US" sz="140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82F8A-E78D-B374-9196-E7729711EC9E}"/>
              </a:ext>
            </a:extLst>
          </p:cNvPr>
          <p:cNvSpPr txBox="1"/>
          <p:nvPr/>
        </p:nvSpPr>
        <p:spPr>
          <a:xfrm>
            <a:off x="6996044" y="2659732"/>
            <a:ext cx="53082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hronicle Display Black"/>
              </a:rPr>
              <a:t>Bernardo Martinez Medina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Intern, Deloitte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Guadalajara, Mexico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596EF-792D-9F46-98E4-284ECA2AF545}"/>
              </a:ext>
            </a:extLst>
          </p:cNvPr>
          <p:cNvSpPr txBox="1"/>
          <p:nvPr/>
        </p:nvSpPr>
        <p:spPr>
          <a:xfrm>
            <a:off x="6995910" y="5255761"/>
            <a:ext cx="494166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latin typeface="Chronicle Display Black"/>
            </a:endParaRPr>
          </a:p>
          <a:p>
            <a:r>
              <a:rPr lang="en-US" sz="2400" b="1">
                <a:latin typeface="Chronicle Display Black"/>
              </a:rPr>
              <a:t>Juan Pablo Garcia Rosales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Intern, Deloitte</a:t>
            </a:r>
          </a:p>
          <a:p>
            <a:r>
              <a:rPr lang="en-US" b="1">
                <a:latin typeface="Open Sans Light"/>
                <a:ea typeface="Open Sans Light"/>
                <a:cs typeface="Open Sans Light"/>
              </a:rPr>
              <a:t>Guadalajara, Mexico</a:t>
            </a:r>
          </a:p>
        </p:txBody>
      </p:sp>
      <p:pic>
        <p:nvPicPr>
          <p:cNvPr id="6" name="Picture 5" descr="A person in a black suit&#10;&#10;Description automatically generated">
            <a:extLst>
              <a:ext uri="{FF2B5EF4-FFF2-40B4-BE49-F238E27FC236}">
                <a16:creationId xmlns:a16="http://schemas.microsoft.com/office/drawing/2014/main" id="{46231A5A-D641-AB07-2697-C40E6487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883" y="3835818"/>
            <a:ext cx="1887955" cy="1552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2B71-249B-25C5-4FB9-25FF1460B222}"/>
              </a:ext>
            </a:extLst>
          </p:cNvPr>
          <p:cNvCxnSpPr>
            <a:cxnSpLocks/>
          </p:cNvCxnSpPr>
          <p:nvPr/>
        </p:nvCxnSpPr>
        <p:spPr>
          <a:xfrm>
            <a:off x="272967" y="727960"/>
            <a:ext cx="6283996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514D4BD-2ED4-D525-B0F7-1CFECFE8F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662" y="1072815"/>
            <a:ext cx="1735779" cy="1564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E668676B-51D0-65B8-0ED2-C4A6E938E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4"/>
          <a:stretch/>
        </p:blipFill>
        <p:spPr>
          <a:xfrm>
            <a:off x="7726000" y="3805876"/>
            <a:ext cx="1473743" cy="1582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B6D69-1A39-7F53-73E0-522DC386C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45" y="942875"/>
            <a:ext cx="1226820" cy="153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48334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0DADA-3D72-424A-94A7-131D20A1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998E0-046A-F44E-A936-A2E492D816D4}"/>
              </a:ext>
            </a:extLst>
          </p:cNvPr>
          <p:cNvSpPr txBox="1"/>
          <p:nvPr/>
        </p:nvSpPr>
        <p:spPr>
          <a:xfrm>
            <a:off x="2431228" y="130538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A706C-62AF-9745-A009-06F94566D6D7}"/>
              </a:ext>
            </a:extLst>
          </p:cNvPr>
          <p:cNvSpPr txBox="1"/>
          <p:nvPr/>
        </p:nvSpPr>
        <p:spPr>
          <a:xfrm>
            <a:off x="3322709" y="1555397"/>
            <a:ext cx="29901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Introduction and Challenge</a:t>
            </a: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C78DE7-D1D4-C54F-B592-65FF44DE9B74}"/>
              </a:ext>
            </a:extLst>
          </p:cNvPr>
          <p:cNvCxnSpPr/>
          <p:nvPr/>
        </p:nvCxnSpPr>
        <p:spPr>
          <a:xfrm>
            <a:off x="3092919" y="1397506"/>
            <a:ext cx="0" cy="646750"/>
          </a:xfrm>
          <a:prstGeom prst="line">
            <a:avLst/>
          </a:prstGeom>
          <a:ln w="63500">
            <a:solidFill>
              <a:srgbClr val="86B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C4DA48-C27B-5B4A-A226-DDC9ABA91CB3}"/>
              </a:ext>
            </a:extLst>
          </p:cNvPr>
          <p:cNvSpPr txBox="1"/>
          <p:nvPr/>
        </p:nvSpPr>
        <p:spPr>
          <a:xfrm>
            <a:off x="2431228" y="2456339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AE20D-0E0D-9847-85A3-D79F1795988E}"/>
              </a:ext>
            </a:extLst>
          </p:cNvPr>
          <p:cNvSpPr txBox="1"/>
          <p:nvPr/>
        </p:nvSpPr>
        <p:spPr>
          <a:xfrm>
            <a:off x="3322709" y="2706353"/>
            <a:ext cx="113043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Our Data</a:t>
            </a: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9275B-5F82-4949-82CD-9047CA8645B1}"/>
              </a:ext>
            </a:extLst>
          </p:cNvPr>
          <p:cNvCxnSpPr/>
          <p:nvPr/>
        </p:nvCxnSpPr>
        <p:spPr>
          <a:xfrm>
            <a:off x="3092919" y="2548462"/>
            <a:ext cx="0" cy="646750"/>
          </a:xfrm>
          <a:prstGeom prst="line">
            <a:avLst/>
          </a:prstGeom>
          <a:ln w="63500">
            <a:solidFill>
              <a:srgbClr val="43B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8342D7-25EC-9741-B5CF-C1235FD355E0}"/>
              </a:ext>
            </a:extLst>
          </p:cNvPr>
          <p:cNvSpPr txBox="1"/>
          <p:nvPr/>
        </p:nvSpPr>
        <p:spPr>
          <a:xfrm>
            <a:off x="2431228" y="360729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2A068-73E2-134D-B964-530674C3CBF4}"/>
              </a:ext>
            </a:extLst>
          </p:cNvPr>
          <p:cNvSpPr txBox="1"/>
          <p:nvPr/>
        </p:nvSpPr>
        <p:spPr>
          <a:xfrm>
            <a:off x="3322709" y="3857309"/>
            <a:ext cx="38621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Model Development and Evaluation</a:t>
            </a: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D5B4CB-88EE-1D49-AE99-6A019C5B7600}"/>
              </a:ext>
            </a:extLst>
          </p:cNvPr>
          <p:cNvCxnSpPr/>
          <p:nvPr/>
        </p:nvCxnSpPr>
        <p:spPr>
          <a:xfrm>
            <a:off x="3092919" y="3699418"/>
            <a:ext cx="0" cy="646750"/>
          </a:xfrm>
          <a:prstGeom prst="line">
            <a:avLst/>
          </a:prstGeom>
          <a:ln w="63500">
            <a:solidFill>
              <a:srgbClr val="009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E5895-8DF4-9745-B862-7534E8D5A29E}"/>
              </a:ext>
            </a:extLst>
          </p:cNvPr>
          <p:cNvSpPr txBox="1"/>
          <p:nvPr/>
        </p:nvSpPr>
        <p:spPr>
          <a:xfrm>
            <a:off x="2431228" y="4758251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268EB-4EEB-F845-BB46-49DC77FBBD86}"/>
              </a:ext>
            </a:extLst>
          </p:cNvPr>
          <p:cNvSpPr txBox="1"/>
          <p:nvPr/>
        </p:nvSpPr>
        <p:spPr>
          <a:xfrm>
            <a:off x="3322709" y="5008265"/>
            <a:ext cx="28536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Wrap up and Future Work</a:t>
            </a: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A778C6-20F9-EA48-A2A0-E11BEBCC71B5}"/>
              </a:ext>
            </a:extLst>
          </p:cNvPr>
          <p:cNvCxnSpPr/>
          <p:nvPr/>
        </p:nvCxnSpPr>
        <p:spPr>
          <a:xfrm>
            <a:off x="3092919" y="4850374"/>
            <a:ext cx="0" cy="646750"/>
          </a:xfrm>
          <a:prstGeom prst="line">
            <a:avLst/>
          </a:prstGeom>
          <a:ln w="63500">
            <a:solidFill>
              <a:srgbClr val="046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11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E73139A0-B9E5-498B-B041-B2906F8214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E73139A0-B9E5-498B-B041-B2906F8214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4E1CF5F-FF84-451E-8FA8-956961BA3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024" y="0"/>
            <a:ext cx="4632976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6F8C742-E2B3-4250-9EEB-AB15D7570099}"/>
              </a:ext>
            </a:extLst>
          </p:cNvPr>
          <p:cNvSpPr/>
          <p:nvPr/>
        </p:nvSpPr>
        <p:spPr>
          <a:xfrm>
            <a:off x="1056886" y="815815"/>
            <a:ext cx="2772995" cy="27729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DF4233-7DB5-4D0B-B3A4-A851CED3FC37}"/>
              </a:ext>
            </a:extLst>
          </p:cNvPr>
          <p:cNvSpPr/>
          <p:nvPr/>
        </p:nvSpPr>
        <p:spPr>
          <a:xfrm>
            <a:off x="815579" y="3583023"/>
            <a:ext cx="3871131" cy="13456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We understand the key impact a University can have for our nation's future and how Universities can help students develop.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BB25F9-723F-4088-A577-CBCCE6146696}"/>
              </a:ext>
            </a:extLst>
          </p:cNvPr>
          <p:cNvCxnSpPr>
            <a:cxnSpLocks/>
          </p:cNvCxnSpPr>
          <p:nvPr/>
        </p:nvCxnSpPr>
        <p:spPr>
          <a:xfrm>
            <a:off x="814388" y="3074118"/>
            <a:ext cx="6283996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69">
            <a:extLst>
              <a:ext uri="{FF2B5EF4-FFF2-40B4-BE49-F238E27FC236}">
                <a16:creationId xmlns:a16="http://schemas.microsoft.com/office/drawing/2014/main" id="{9AF8BAD3-3E88-4BA1-92ED-329E348E4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3364" y="1071599"/>
            <a:ext cx="7086600" cy="19939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>
                <a:solidFill>
                  <a:srgbClr val="000000"/>
                </a:solidFill>
                <a:ea typeface="Open Sans Semibold"/>
                <a:cs typeface="Open Sans Semibold"/>
              </a:rPr>
              <a:t>With </a:t>
            </a:r>
            <a:r>
              <a:rPr lang="en-US" sz="3600">
                <a:solidFill>
                  <a:srgbClr val="000000"/>
                </a:solidFill>
                <a:ea typeface="+mj-lt"/>
                <a:cs typeface="+mj-lt"/>
              </a:rPr>
              <a:t>23.3%</a:t>
            </a:r>
            <a:r>
              <a:rPr lang="en-US" sz="3600">
                <a:solidFill>
                  <a:srgbClr val="000000"/>
                </a:solidFill>
                <a:ea typeface="Open Sans Semibold"/>
                <a:cs typeface="Open Sans Semibold"/>
              </a:rPr>
              <a:t> of students leaving undergraduate programs every year,</a:t>
            </a:r>
            <a:endParaRPr lang="en-US" sz="3600">
              <a:latin typeface="+mj-lt"/>
              <a:ea typeface="Open Sans Semibold"/>
              <a:cs typeface="Open Sans Semibold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169122-CE23-43AC-95BE-E226DA27EEBD}"/>
              </a:ext>
            </a:extLst>
          </p:cNvPr>
          <p:cNvSpPr/>
          <p:nvPr/>
        </p:nvSpPr>
        <p:spPr>
          <a:xfrm>
            <a:off x="5801137" y="3961062"/>
            <a:ext cx="4755060" cy="197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4068BC-8581-4695-83BA-A50A6D67F0AF}"/>
              </a:ext>
            </a:extLst>
          </p:cNvPr>
          <p:cNvSpPr/>
          <p:nvPr/>
        </p:nvSpPr>
        <p:spPr>
          <a:xfrm>
            <a:off x="5802016" y="4935984"/>
            <a:ext cx="4842529" cy="425295"/>
          </a:xfrm>
          <a:prstGeom prst="rect">
            <a:avLst/>
          </a:prstGeom>
          <a:noFill/>
          <a:ln w="25400" cap="sq">
            <a:noFill/>
            <a:miter lim="800000"/>
          </a:ln>
        </p:spPr>
        <p:txBody>
          <a:bodyPr wrap="square" lIns="91440" tIns="0" rIns="182880" bIns="45720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Open Sans"/>
              </a:rPr>
              <a:t>National Student Loan debt in 2024 is up to $1.74 Trillion</a:t>
            </a:r>
            <a:endParaRPr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A549-79C6-463D-A344-20A434D4A494}"/>
              </a:ext>
            </a:extLst>
          </p:cNvPr>
          <p:cNvSpPr/>
          <p:nvPr/>
        </p:nvSpPr>
        <p:spPr>
          <a:xfrm>
            <a:off x="5802016" y="4036295"/>
            <a:ext cx="3766897" cy="491555"/>
          </a:xfrm>
          <a:prstGeom prst="rect">
            <a:avLst/>
          </a:prstGeom>
          <a:noFill/>
          <a:ln w="25400" cap="sq">
            <a:noFill/>
            <a:miter lim="800000"/>
          </a:ln>
        </p:spPr>
        <p:txBody>
          <a:bodyPr wrap="none" lIns="91440" tIns="0" rIns="182880" bIns="45720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Open Sans"/>
              </a:rPr>
              <a:t>Graduates Make $21,000 more Annually</a:t>
            </a:r>
            <a:endParaRPr lang="en-US" sz="16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BF73-6E60-4AAE-CEAE-0B81330897CC}"/>
              </a:ext>
            </a:extLst>
          </p:cNvPr>
          <p:cNvSpPr txBox="1"/>
          <p:nvPr/>
        </p:nvSpPr>
        <p:spPr>
          <a:xfrm>
            <a:off x="634999" y="6286499"/>
            <a:ext cx="53339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  <a:hlinkClick r:id="rId7"/>
              </a:rPr>
              <a:t>College Dropout Rates: 2024 Statistics by Race, Gender &amp; Income | Research.com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375542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2B7AC2-8F97-4E5B-92C9-6ADE85140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2B7AC2-8F97-4E5B-92C9-6ADE85140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388FCEE-22D8-44F9-BF29-CA0D6A75D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02637-A3A2-4469-890E-F300AC4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Goals &amp; objectives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0F0E97-47E4-4A87-94B6-7D5C21B5E014}"/>
              </a:ext>
            </a:extLst>
          </p:cNvPr>
          <p:cNvCxnSpPr>
            <a:cxnSpLocks/>
          </p:cNvCxnSpPr>
          <p:nvPr/>
        </p:nvCxnSpPr>
        <p:spPr>
          <a:xfrm>
            <a:off x="914400" y="2242655"/>
            <a:ext cx="455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3EACC2D0-1768-484D-88B1-11ABF4B90FE4}"/>
              </a:ext>
            </a:extLst>
          </p:cNvPr>
          <p:cNvSpPr txBox="1">
            <a:spLocks/>
          </p:cNvSpPr>
          <p:nvPr/>
        </p:nvSpPr>
        <p:spPr>
          <a:xfrm>
            <a:off x="1421710" y="2837646"/>
            <a:ext cx="3803784" cy="38135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600" b="1">
                <a:latin typeface="Open Sans"/>
                <a:ea typeface="Open Sans"/>
                <a:cs typeface="Open Sans"/>
              </a:rPr>
              <a:t>Be better, faster, &amp; more cost effective 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>
              <a:latin typeface="Open Sans"/>
              <a:ea typeface="Open Sans"/>
              <a:cs typeface="Open Sans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800" b="1">
              <a:latin typeface="Open Sans" charset="0"/>
              <a:ea typeface="Open Sans" charset="0"/>
              <a:cs typeface="Open Sans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b="1">
              <a:latin typeface="Open Sans"/>
              <a:ea typeface="Open Sans"/>
              <a:cs typeface="Open San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b="1">
                <a:latin typeface="Open Sans"/>
                <a:ea typeface="Open Sans"/>
                <a:cs typeface="Open Sans"/>
              </a:rPr>
              <a:t>Student Focused Intelligence</a:t>
            </a:r>
            <a:endParaRPr lang="en-GB" sz="1600" b="1">
              <a:latin typeface="Open Sans" charset="0"/>
              <a:ea typeface="Open Sans" charset="0"/>
              <a:cs typeface="Open Sans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Open Sans" charset="0"/>
              <a:ea typeface="Open Sans" charset="0"/>
              <a:cs typeface="Open Sans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b="1">
              <a:latin typeface="Open Sans" charset="0"/>
              <a:ea typeface="Open Sans" charset="0"/>
              <a:cs typeface="Open Sans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b="1">
              <a:latin typeface="Open Sans"/>
              <a:ea typeface="Open Sans"/>
              <a:cs typeface="Open Sans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b="1">
              <a:latin typeface="Open Sans"/>
              <a:ea typeface="Open Sans"/>
              <a:cs typeface="Open San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b="1">
                <a:latin typeface="Open Sans"/>
                <a:ea typeface="Open Sans"/>
                <a:cs typeface="Open Sans"/>
              </a:rPr>
              <a:t>Enable growth</a:t>
            </a:r>
            <a:endParaRPr lang="en-GB"/>
          </a:p>
          <a:p>
            <a:pPr marL="0" indent="0">
              <a:spcBef>
                <a:spcPts val="0"/>
              </a:spcBef>
              <a:buNone/>
            </a:pPr>
            <a:endParaRPr lang="en-GB" sz="140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ABECC0-9E07-4636-9153-17E8E7226332}"/>
              </a:ext>
            </a:extLst>
          </p:cNvPr>
          <p:cNvSpPr/>
          <p:nvPr/>
        </p:nvSpPr>
        <p:spPr>
          <a:xfrm>
            <a:off x="857248" y="1902502"/>
            <a:ext cx="1138645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b="1" spc="300">
                <a:latin typeface="Open Sans"/>
                <a:ea typeface="Open Sans"/>
                <a:cs typeface="Open Sans"/>
              </a:rPr>
              <a:t>GOALS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5666CA-38A2-4313-848C-2F096A60856E}"/>
              </a:ext>
            </a:extLst>
          </p:cNvPr>
          <p:cNvSpPr/>
          <p:nvPr/>
        </p:nvSpPr>
        <p:spPr>
          <a:xfrm>
            <a:off x="6879745" y="1979964"/>
            <a:ext cx="310732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b="1" spc="300">
                <a:latin typeface="Open Sans"/>
                <a:ea typeface="Open Sans"/>
                <a:cs typeface="Open Sans"/>
              </a:rPr>
              <a:t>DESIRED OUTCOMES</a:t>
            </a:r>
            <a:endParaRPr lang="en-GB" spc="300">
              <a:latin typeface="Open Sans"/>
              <a:ea typeface="Open Sans"/>
              <a:cs typeface="Open San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96794C-AC7C-46D1-ABDA-96ACAC080434}"/>
              </a:ext>
            </a:extLst>
          </p:cNvPr>
          <p:cNvCxnSpPr>
            <a:cxnSpLocks/>
          </p:cNvCxnSpPr>
          <p:nvPr/>
        </p:nvCxnSpPr>
        <p:spPr>
          <a:xfrm>
            <a:off x="6180153" y="2302506"/>
            <a:ext cx="550022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88F946-1D2A-43C9-ACB7-8E208A663127}"/>
              </a:ext>
            </a:extLst>
          </p:cNvPr>
          <p:cNvGrpSpPr>
            <a:grpSpLocks noChangeAspect="1"/>
          </p:cNvGrpSpPr>
          <p:nvPr/>
        </p:nvGrpSpPr>
        <p:grpSpPr>
          <a:xfrm>
            <a:off x="911324" y="2889357"/>
            <a:ext cx="392403" cy="392403"/>
            <a:chOff x="558801" y="822325"/>
            <a:chExt cx="522288" cy="522288"/>
          </a:xfrm>
        </p:grpSpPr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D667186-65FC-460F-8106-10544AFE1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1" y="822325"/>
              <a:ext cx="522288" cy="522288"/>
            </a:xfrm>
            <a:custGeom>
              <a:avLst/>
              <a:gdLst>
                <a:gd name="T0" fmla="*/ 311 w 658"/>
                <a:gd name="T1" fmla="*/ 658 h 658"/>
                <a:gd name="T2" fmla="*/ 263 w 658"/>
                <a:gd name="T3" fmla="*/ 652 h 658"/>
                <a:gd name="T4" fmla="*/ 201 w 658"/>
                <a:gd name="T5" fmla="*/ 633 h 658"/>
                <a:gd name="T6" fmla="*/ 119 w 658"/>
                <a:gd name="T7" fmla="*/ 583 h 658"/>
                <a:gd name="T8" fmla="*/ 56 w 658"/>
                <a:gd name="T9" fmla="*/ 513 h 658"/>
                <a:gd name="T10" fmla="*/ 14 w 658"/>
                <a:gd name="T11" fmla="*/ 427 h 658"/>
                <a:gd name="T12" fmla="*/ 4 w 658"/>
                <a:gd name="T13" fmla="*/ 379 h 658"/>
                <a:gd name="T14" fmla="*/ 0 w 658"/>
                <a:gd name="T15" fmla="*/ 329 h 658"/>
                <a:gd name="T16" fmla="*/ 2 w 658"/>
                <a:gd name="T17" fmla="*/ 296 h 658"/>
                <a:gd name="T18" fmla="*/ 10 w 658"/>
                <a:gd name="T19" fmla="*/ 247 h 658"/>
                <a:gd name="T20" fmla="*/ 40 w 658"/>
                <a:gd name="T21" fmla="*/ 173 h 658"/>
                <a:gd name="T22" fmla="*/ 96 w 658"/>
                <a:gd name="T23" fmla="*/ 97 h 658"/>
                <a:gd name="T24" fmla="*/ 172 w 658"/>
                <a:gd name="T25" fmla="*/ 40 h 658"/>
                <a:gd name="T26" fmla="*/ 247 w 658"/>
                <a:gd name="T27" fmla="*/ 11 h 658"/>
                <a:gd name="T28" fmla="*/ 295 w 658"/>
                <a:gd name="T29" fmla="*/ 3 h 658"/>
                <a:gd name="T30" fmla="*/ 329 w 658"/>
                <a:gd name="T31" fmla="*/ 0 h 658"/>
                <a:gd name="T32" fmla="*/ 379 w 658"/>
                <a:gd name="T33" fmla="*/ 4 h 658"/>
                <a:gd name="T34" fmla="*/ 427 w 658"/>
                <a:gd name="T35" fmla="*/ 15 h 658"/>
                <a:gd name="T36" fmla="*/ 513 w 658"/>
                <a:gd name="T37" fmla="*/ 56 h 658"/>
                <a:gd name="T38" fmla="*/ 583 w 658"/>
                <a:gd name="T39" fmla="*/ 121 h 658"/>
                <a:gd name="T40" fmla="*/ 631 w 658"/>
                <a:gd name="T41" fmla="*/ 202 h 658"/>
                <a:gd name="T42" fmla="*/ 651 w 658"/>
                <a:gd name="T43" fmla="*/ 263 h 658"/>
                <a:gd name="T44" fmla="*/ 657 w 658"/>
                <a:gd name="T45" fmla="*/ 313 h 658"/>
                <a:gd name="T46" fmla="*/ 657 w 658"/>
                <a:gd name="T47" fmla="*/ 347 h 658"/>
                <a:gd name="T48" fmla="*/ 651 w 658"/>
                <a:gd name="T49" fmla="*/ 396 h 658"/>
                <a:gd name="T50" fmla="*/ 631 w 658"/>
                <a:gd name="T51" fmla="*/ 457 h 658"/>
                <a:gd name="T52" fmla="*/ 583 w 658"/>
                <a:gd name="T53" fmla="*/ 539 h 658"/>
                <a:gd name="T54" fmla="*/ 513 w 658"/>
                <a:gd name="T55" fmla="*/ 602 h 658"/>
                <a:gd name="T56" fmla="*/ 427 w 658"/>
                <a:gd name="T57" fmla="*/ 644 h 658"/>
                <a:gd name="T58" fmla="*/ 379 w 658"/>
                <a:gd name="T59" fmla="*/ 654 h 658"/>
                <a:gd name="T60" fmla="*/ 329 w 658"/>
                <a:gd name="T61" fmla="*/ 658 h 658"/>
                <a:gd name="T62" fmla="*/ 329 w 658"/>
                <a:gd name="T63" fmla="*/ 38 h 658"/>
                <a:gd name="T64" fmla="*/ 243 w 658"/>
                <a:gd name="T65" fmla="*/ 51 h 658"/>
                <a:gd name="T66" fmla="*/ 166 w 658"/>
                <a:gd name="T67" fmla="*/ 89 h 658"/>
                <a:gd name="T68" fmla="*/ 104 w 658"/>
                <a:gd name="T69" fmla="*/ 144 h 658"/>
                <a:gd name="T70" fmla="*/ 60 w 658"/>
                <a:gd name="T71" fmla="*/ 216 h 658"/>
                <a:gd name="T72" fmla="*/ 39 w 658"/>
                <a:gd name="T73" fmla="*/ 300 h 658"/>
                <a:gd name="T74" fmla="*/ 39 w 658"/>
                <a:gd name="T75" fmla="*/ 359 h 658"/>
                <a:gd name="T76" fmla="*/ 60 w 658"/>
                <a:gd name="T77" fmla="*/ 443 h 658"/>
                <a:gd name="T78" fmla="*/ 104 w 658"/>
                <a:gd name="T79" fmla="*/ 515 h 658"/>
                <a:gd name="T80" fmla="*/ 166 w 658"/>
                <a:gd name="T81" fmla="*/ 571 h 658"/>
                <a:gd name="T82" fmla="*/ 243 w 658"/>
                <a:gd name="T83" fmla="*/ 607 h 658"/>
                <a:gd name="T84" fmla="*/ 329 w 658"/>
                <a:gd name="T85" fmla="*/ 621 h 658"/>
                <a:gd name="T86" fmla="*/ 388 w 658"/>
                <a:gd name="T87" fmla="*/ 615 h 658"/>
                <a:gd name="T88" fmla="*/ 467 w 658"/>
                <a:gd name="T89" fmla="*/ 586 h 658"/>
                <a:gd name="T90" fmla="*/ 534 w 658"/>
                <a:gd name="T91" fmla="*/ 535 h 658"/>
                <a:gd name="T92" fmla="*/ 585 w 658"/>
                <a:gd name="T93" fmla="*/ 468 h 658"/>
                <a:gd name="T94" fmla="*/ 614 w 658"/>
                <a:gd name="T95" fmla="*/ 388 h 658"/>
                <a:gd name="T96" fmla="*/ 620 w 658"/>
                <a:gd name="T97" fmla="*/ 329 h 658"/>
                <a:gd name="T98" fmla="*/ 607 w 658"/>
                <a:gd name="T99" fmla="*/ 243 h 658"/>
                <a:gd name="T100" fmla="*/ 571 w 658"/>
                <a:gd name="T101" fmla="*/ 167 h 658"/>
                <a:gd name="T102" fmla="*/ 514 w 658"/>
                <a:gd name="T103" fmla="*/ 105 h 658"/>
                <a:gd name="T104" fmla="*/ 442 w 658"/>
                <a:gd name="T105" fmla="*/ 62 h 658"/>
                <a:gd name="T106" fmla="*/ 358 w 658"/>
                <a:gd name="T107" fmla="*/ 4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8" h="658">
                  <a:moveTo>
                    <a:pt x="329" y="658"/>
                  </a:moveTo>
                  <a:lnTo>
                    <a:pt x="329" y="658"/>
                  </a:lnTo>
                  <a:lnTo>
                    <a:pt x="311" y="658"/>
                  </a:lnTo>
                  <a:lnTo>
                    <a:pt x="295" y="657"/>
                  </a:lnTo>
                  <a:lnTo>
                    <a:pt x="279" y="654"/>
                  </a:lnTo>
                  <a:lnTo>
                    <a:pt x="263" y="652"/>
                  </a:lnTo>
                  <a:lnTo>
                    <a:pt x="247" y="648"/>
                  </a:lnTo>
                  <a:lnTo>
                    <a:pt x="231" y="644"/>
                  </a:lnTo>
                  <a:lnTo>
                    <a:pt x="201" y="633"/>
                  </a:lnTo>
                  <a:lnTo>
                    <a:pt x="172" y="618"/>
                  </a:lnTo>
                  <a:lnTo>
                    <a:pt x="145" y="602"/>
                  </a:lnTo>
                  <a:lnTo>
                    <a:pt x="119" y="583"/>
                  </a:lnTo>
                  <a:lnTo>
                    <a:pt x="96" y="562"/>
                  </a:lnTo>
                  <a:lnTo>
                    <a:pt x="75" y="539"/>
                  </a:lnTo>
                  <a:lnTo>
                    <a:pt x="56" y="513"/>
                  </a:lnTo>
                  <a:lnTo>
                    <a:pt x="40" y="486"/>
                  </a:lnTo>
                  <a:lnTo>
                    <a:pt x="25" y="457"/>
                  </a:lnTo>
                  <a:lnTo>
                    <a:pt x="14" y="427"/>
                  </a:lnTo>
                  <a:lnTo>
                    <a:pt x="10" y="411"/>
                  </a:lnTo>
                  <a:lnTo>
                    <a:pt x="6" y="396"/>
                  </a:lnTo>
                  <a:lnTo>
                    <a:pt x="4" y="379"/>
                  </a:lnTo>
                  <a:lnTo>
                    <a:pt x="2" y="363"/>
                  </a:lnTo>
                  <a:lnTo>
                    <a:pt x="1" y="347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1" y="313"/>
                  </a:lnTo>
                  <a:lnTo>
                    <a:pt x="2" y="296"/>
                  </a:lnTo>
                  <a:lnTo>
                    <a:pt x="4" y="279"/>
                  </a:lnTo>
                  <a:lnTo>
                    <a:pt x="6" y="263"/>
                  </a:lnTo>
                  <a:lnTo>
                    <a:pt x="10" y="247"/>
                  </a:lnTo>
                  <a:lnTo>
                    <a:pt x="14" y="232"/>
                  </a:lnTo>
                  <a:lnTo>
                    <a:pt x="25" y="202"/>
                  </a:lnTo>
                  <a:lnTo>
                    <a:pt x="40" y="173"/>
                  </a:lnTo>
                  <a:lnTo>
                    <a:pt x="56" y="145"/>
                  </a:lnTo>
                  <a:lnTo>
                    <a:pt x="75" y="121"/>
                  </a:lnTo>
                  <a:lnTo>
                    <a:pt x="96" y="97"/>
                  </a:lnTo>
                  <a:lnTo>
                    <a:pt x="119" y="75"/>
                  </a:lnTo>
                  <a:lnTo>
                    <a:pt x="145" y="56"/>
                  </a:lnTo>
                  <a:lnTo>
                    <a:pt x="172" y="40"/>
                  </a:lnTo>
                  <a:lnTo>
                    <a:pt x="201" y="27"/>
                  </a:lnTo>
                  <a:lnTo>
                    <a:pt x="231" y="15"/>
                  </a:lnTo>
                  <a:lnTo>
                    <a:pt x="247" y="11"/>
                  </a:lnTo>
                  <a:lnTo>
                    <a:pt x="263" y="7"/>
                  </a:lnTo>
                  <a:lnTo>
                    <a:pt x="279" y="4"/>
                  </a:lnTo>
                  <a:lnTo>
                    <a:pt x="295" y="3"/>
                  </a:lnTo>
                  <a:lnTo>
                    <a:pt x="311" y="1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6" y="1"/>
                  </a:lnTo>
                  <a:lnTo>
                    <a:pt x="362" y="3"/>
                  </a:lnTo>
                  <a:lnTo>
                    <a:pt x="379" y="4"/>
                  </a:lnTo>
                  <a:lnTo>
                    <a:pt x="395" y="7"/>
                  </a:lnTo>
                  <a:lnTo>
                    <a:pt x="411" y="11"/>
                  </a:lnTo>
                  <a:lnTo>
                    <a:pt x="427" y="15"/>
                  </a:lnTo>
                  <a:lnTo>
                    <a:pt x="456" y="27"/>
                  </a:lnTo>
                  <a:lnTo>
                    <a:pt x="486" y="40"/>
                  </a:lnTo>
                  <a:lnTo>
                    <a:pt x="513" y="56"/>
                  </a:lnTo>
                  <a:lnTo>
                    <a:pt x="538" y="75"/>
                  </a:lnTo>
                  <a:lnTo>
                    <a:pt x="561" y="97"/>
                  </a:lnTo>
                  <a:lnTo>
                    <a:pt x="583" y="121"/>
                  </a:lnTo>
                  <a:lnTo>
                    <a:pt x="602" y="145"/>
                  </a:lnTo>
                  <a:lnTo>
                    <a:pt x="618" y="173"/>
                  </a:lnTo>
                  <a:lnTo>
                    <a:pt x="631" y="202"/>
                  </a:lnTo>
                  <a:lnTo>
                    <a:pt x="643" y="232"/>
                  </a:lnTo>
                  <a:lnTo>
                    <a:pt x="647" y="247"/>
                  </a:lnTo>
                  <a:lnTo>
                    <a:pt x="651" y="263"/>
                  </a:lnTo>
                  <a:lnTo>
                    <a:pt x="654" y="279"/>
                  </a:lnTo>
                  <a:lnTo>
                    <a:pt x="655" y="296"/>
                  </a:lnTo>
                  <a:lnTo>
                    <a:pt x="657" y="313"/>
                  </a:lnTo>
                  <a:lnTo>
                    <a:pt x="658" y="329"/>
                  </a:lnTo>
                  <a:lnTo>
                    <a:pt x="658" y="329"/>
                  </a:lnTo>
                  <a:lnTo>
                    <a:pt x="657" y="347"/>
                  </a:lnTo>
                  <a:lnTo>
                    <a:pt x="655" y="363"/>
                  </a:lnTo>
                  <a:lnTo>
                    <a:pt x="654" y="379"/>
                  </a:lnTo>
                  <a:lnTo>
                    <a:pt x="651" y="396"/>
                  </a:lnTo>
                  <a:lnTo>
                    <a:pt x="647" y="411"/>
                  </a:lnTo>
                  <a:lnTo>
                    <a:pt x="643" y="427"/>
                  </a:lnTo>
                  <a:lnTo>
                    <a:pt x="631" y="457"/>
                  </a:lnTo>
                  <a:lnTo>
                    <a:pt x="618" y="486"/>
                  </a:lnTo>
                  <a:lnTo>
                    <a:pt x="602" y="513"/>
                  </a:lnTo>
                  <a:lnTo>
                    <a:pt x="583" y="539"/>
                  </a:lnTo>
                  <a:lnTo>
                    <a:pt x="561" y="562"/>
                  </a:lnTo>
                  <a:lnTo>
                    <a:pt x="538" y="583"/>
                  </a:lnTo>
                  <a:lnTo>
                    <a:pt x="513" y="602"/>
                  </a:lnTo>
                  <a:lnTo>
                    <a:pt x="486" y="618"/>
                  </a:lnTo>
                  <a:lnTo>
                    <a:pt x="456" y="633"/>
                  </a:lnTo>
                  <a:lnTo>
                    <a:pt x="427" y="644"/>
                  </a:lnTo>
                  <a:lnTo>
                    <a:pt x="411" y="648"/>
                  </a:lnTo>
                  <a:lnTo>
                    <a:pt x="395" y="652"/>
                  </a:lnTo>
                  <a:lnTo>
                    <a:pt x="379" y="654"/>
                  </a:lnTo>
                  <a:lnTo>
                    <a:pt x="362" y="657"/>
                  </a:lnTo>
                  <a:lnTo>
                    <a:pt x="346" y="658"/>
                  </a:lnTo>
                  <a:lnTo>
                    <a:pt x="329" y="658"/>
                  </a:lnTo>
                  <a:lnTo>
                    <a:pt x="329" y="658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9" y="40"/>
                  </a:lnTo>
                  <a:lnTo>
                    <a:pt x="270" y="44"/>
                  </a:lnTo>
                  <a:lnTo>
                    <a:pt x="243" y="51"/>
                  </a:lnTo>
                  <a:lnTo>
                    <a:pt x="216" y="62"/>
                  </a:lnTo>
                  <a:lnTo>
                    <a:pt x="190" y="74"/>
                  </a:lnTo>
                  <a:lnTo>
                    <a:pt x="166" y="89"/>
                  </a:lnTo>
                  <a:lnTo>
                    <a:pt x="143" y="105"/>
                  </a:lnTo>
                  <a:lnTo>
                    <a:pt x="123" y="124"/>
                  </a:lnTo>
                  <a:lnTo>
                    <a:pt x="104" y="144"/>
                  </a:lnTo>
                  <a:lnTo>
                    <a:pt x="87" y="167"/>
                  </a:lnTo>
                  <a:lnTo>
                    <a:pt x="72" y="191"/>
                  </a:lnTo>
                  <a:lnTo>
                    <a:pt x="60" y="216"/>
                  </a:lnTo>
                  <a:lnTo>
                    <a:pt x="51" y="243"/>
                  </a:lnTo>
                  <a:lnTo>
                    <a:pt x="44" y="271"/>
                  </a:lnTo>
                  <a:lnTo>
                    <a:pt x="39" y="300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9" y="359"/>
                  </a:lnTo>
                  <a:lnTo>
                    <a:pt x="44" y="388"/>
                  </a:lnTo>
                  <a:lnTo>
                    <a:pt x="51" y="416"/>
                  </a:lnTo>
                  <a:lnTo>
                    <a:pt x="60" y="443"/>
                  </a:lnTo>
                  <a:lnTo>
                    <a:pt x="72" y="468"/>
                  </a:lnTo>
                  <a:lnTo>
                    <a:pt x="87" y="492"/>
                  </a:lnTo>
                  <a:lnTo>
                    <a:pt x="104" y="515"/>
                  </a:lnTo>
                  <a:lnTo>
                    <a:pt x="123" y="535"/>
                  </a:lnTo>
                  <a:lnTo>
                    <a:pt x="143" y="553"/>
                  </a:lnTo>
                  <a:lnTo>
                    <a:pt x="166" y="571"/>
                  </a:lnTo>
                  <a:lnTo>
                    <a:pt x="190" y="586"/>
                  </a:lnTo>
                  <a:lnTo>
                    <a:pt x="216" y="598"/>
                  </a:lnTo>
                  <a:lnTo>
                    <a:pt x="243" y="607"/>
                  </a:lnTo>
                  <a:lnTo>
                    <a:pt x="270" y="615"/>
                  </a:lnTo>
                  <a:lnTo>
                    <a:pt x="299" y="619"/>
                  </a:lnTo>
                  <a:lnTo>
                    <a:pt x="329" y="621"/>
                  </a:lnTo>
                  <a:lnTo>
                    <a:pt x="329" y="621"/>
                  </a:lnTo>
                  <a:lnTo>
                    <a:pt x="358" y="619"/>
                  </a:lnTo>
                  <a:lnTo>
                    <a:pt x="388" y="615"/>
                  </a:lnTo>
                  <a:lnTo>
                    <a:pt x="415" y="607"/>
                  </a:lnTo>
                  <a:lnTo>
                    <a:pt x="442" y="598"/>
                  </a:lnTo>
                  <a:lnTo>
                    <a:pt x="467" y="586"/>
                  </a:lnTo>
                  <a:lnTo>
                    <a:pt x="491" y="571"/>
                  </a:lnTo>
                  <a:lnTo>
                    <a:pt x="514" y="553"/>
                  </a:lnTo>
                  <a:lnTo>
                    <a:pt x="534" y="535"/>
                  </a:lnTo>
                  <a:lnTo>
                    <a:pt x="553" y="515"/>
                  </a:lnTo>
                  <a:lnTo>
                    <a:pt x="571" y="492"/>
                  </a:lnTo>
                  <a:lnTo>
                    <a:pt x="585" y="468"/>
                  </a:lnTo>
                  <a:lnTo>
                    <a:pt x="598" y="443"/>
                  </a:lnTo>
                  <a:lnTo>
                    <a:pt x="607" y="416"/>
                  </a:lnTo>
                  <a:lnTo>
                    <a:pt x="614" y="388"/>
                  </a:lnTo>
                  <a:lnTo>
                    <a:pt x="619" y="359"/>
                  </a:lnTo>
                  <a:lnTo>
                    <a:pt x="620" y="329"/>
                  </a:lnTo>
                  <a:lnTo>
                    <a:pt x="620" y="329"/>
                  </a:lnTo>
                  <a:lnTo>
                    <a:pt x="619" y="300"/>
                  </a:lnTo>
                  <a:lnTo>
                    <a:pt x="614" y="271"/>
                  </a:lnTo>
                  <a:lnTo>
                    <a:pt x="607" y="243"/>
                  </a:lnTo>
                  <a:lnTo>
                    <a:pt x="598" y="216"/>
                  </a:lnTo>
                  <a:lnTo>
                    <a:pt x="585" y="191"/>
                  </a:lnTo>
                  <a:lnTo>
                    <a:pt x="571" y="167"/>
                  </a:lnTo>
                  <a:lnTo>
                    <a:pt x="553" y="144"/>
                  </a:lnTo>
                  <a:lnTo>
                    <a:pt x="534" y="124"/>
                  </a:lnTo>
                  <a:lnTo>
                    <a:pt x="514" y="105"/>
                  </a:lnTo>
                  <a:lnTo>
                    <a:pt x="491" y="89"/>
                  </a:lnTo>
                  <a:lnTo>
                    <a:pt x="467" y="74"/>
                  </a:lnTo>
                  <a:lnTo>
                    <a:pt x="442" y="62"/>
                  </a:lnTo>
                  <a:lnTo>
                    <a:pt x="415" y="51"/>
                  </a:lnTo>
                  <a:lnTo>
                    <a:pt x="388" y="44"/>
                  </a:lnTo>
                  <a:lnTo>
                    <a:pt x="358" y="40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11D48F3-1BD3-4B64-8697-7874447F6AF1}"/>
                </a:ext>
              </a:extLst>
            </p:cNvPr>
            <p:cNvGrpSpPr/>
            <p:nvPr/>
          </p:nvGrpSpPr>
          <p:grpSpPr>
            <a:xfrm>
              <a:off x="698501" y="935038"/>
              <a:ext cx="244475" cy="298450"/>
              <a:chOff x="698501" y="935038"/>
              <a:chExt cx="244475" cy="298450"/>
            </a:xfrm>
          </p:grpSpPr>
          <p:sp>
            <p:nvSpPr>
              <p:cNvPr id="79" name="Freeform 157">
                <a:extLst>
                  <a:ext uri="{FF2B5EF4-FFF2-40B4-BE49-F238E27FC236}">
                    <a16:creationId xmlns:a16="http://schemas.microsoft.com/office/drawing/2014/main" id="{E0B67462-5E97-4F40-8587-ACCFAEF32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6" y="935038"/>
                <a:ext cx="85725" cy="38100"/>
              </a:xfrm>
              <a:custGeom>
                <a:avLst/>
                <a:gdLst>
                  <a:gd name="T0" fmla="*/ 5 w 108"/>
                  <a:gd name="T1" fmla="*/ 24 h 48"/>
                  <a:gd name="T2" fmla="*/ 42 w 108"/>
                  <a:gd name="T3" fmla="*/ 24 h 48"/>
                  <a:gd name="T4" fmla="*/ 42 w 108"/>
                  <a:gd name="T5" fmla="*/ 48 h 48"/>
                  <a:gd name="T6" fmla="*/ 66 w 108"/>
                  <a:gd name="T7" fmla="*/ 48 h 48"/>
                  <a:gd name="T8" fmla="*/ 66 w 108"/>
                  <a:gd name="T9" fmla="*/ 24 h 48"/>
                  <a:gd name="T10" fmla="*/ 102 w 108"/>
                  <a:gd name="T11" fmla="*/ 24 h 48"/>
                  <a:gd name="T12" fmla="*/ 102 w 108"/>
                  <a:gd name="T13" fmla="*/ 24 h 48"/>
                  <a:gd name="T14" fmla="*/ 105 w 108"/>
                  <a:gd name="T15" fmla="*/ 23 h 48"/>
                  <a:gd name="T16" fmla="*/ 106 w 108"/>
                  <a:gd name="T17" fmla="*/ 22 h 48"/>
                  <a:gd name="T18" fmla="*/ 108 w 108"/>
                  <a:gd name="T19" fmla="*/ 20 h 48"/>
                  <a:gd name="T20" fmla="*/ 108 w 108"/>
                  <a:gd name="T21" fmla="*/ 18 h 48"/>
                  <a:gd name="T22" fmla="*/ 108 w 108"/>
                  <a:gd name="T23" fmla="*/ 5 h 48"/>
                  <a:gd name="T24" fmla="*/ 108 w 108"/>
                  <a:gd name="T25" fmla="*/ 5 h 48"/>
                  <a:gd name="T26" fmla="*/ 108 w 108"/>
                  <a:gd name="T27" fmla="*/ 3 h 48"/>
                  <a:gd name="T28" fmla="*/ 106 w 108"/>
                  <a:gd name="T29" fmla="*/ 1 h 48"/>
                  <a:gd name="T30" fmla="*/ 105 w 108"/>
                  <a:gd name="T31" fmla="*/ 0 h 48"/>
                  <a:gd name="T32" fmla="*/ 102 w 108"/>
                  <a:gd name="T33" fmla="*/ 0 h 48"/>
                  <a:gd name="T34" fmla="*/ 5 w 108"/>
                  <a:gd name="T35" fmla="*/ 0 h 48"/>
                  <a:gd name="T36" fmla="*/ 5 w 108"/>
                  <a:gd name="T37" fmla="*/ 0 h 48"/>
                  <a:gd name="T38" fmla="*/ 3 w 108"/>
                  <a:gd name="T39" fmla="*/ 0 h 48"/>
                  <a:gd name="T40" fmla="*/ 1 w 108"/>
                  <a:gd name="T41" fmla="*/ 1 h 48"/>
                  <a:gd name="T42" fmla="*/ 0 w 108"/>
                  <a:gd name="T43" fmla="*/ 3 h 48"/>
                  <a:gd name="T44" fmla="*/ 0 w 108"/>
                  <a:gd name="T45" fmla="*/ 5 h 48"/>
                  <a:gd name="T46" fmla="*/ 0 w 108"/>
                  <a:gd name="T47" fmla="*/ 18 h 48"/>
                  <a:gd name="T48" fmla="*/ 0 w 108"/>
                  <a:gd name="T49" fmla="*/ 18 h 48"/>
                  <a:gd name="T50" fmla="*/ 0 w 108"/>
                  <a:gd name="T51" fmla="*/ 20 h 48"/>
                  <a:gd name="T52" fmla="*/ 1 w 108"/>
                  <a:gd name="T53" fmla="*/ 22 h 48"/>
                  <a:gd name="T54" fmla="*/ 3 w 108"/>
                  <a:gd name="T55" fmla="*/ 23 h 48"/>
                  <a:gd name="T56" fmla="*/ 5 w 108"/>
                  <a:gd name="T57" fmla="*/ 24 h 48"/>
                  <a:gd name="T58" fmla="*/ 5 w 108"/>
                  <a:gd name="T5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8" h="48">
                    <a:moveTo>
                      <a:pt x="5" y="24"/>
                    </a:moveTo>
                    <a:lnTo>
                      <a:pt x="42" y="24"/>
                    </a:lnTo>
                    <a:lnTo>
                      <a:pt x="42" y="48"/>
                    </a:lnTo>
                    <a:lnTo>
                      <a:pt x="66" y="48"/>
                    </a:lnTo>
                    <a:lnTo>
                      <a:pt x="66" y="24"/>
                    </a:lnTo>
                    <a:lnTo>
                      <a:pt x="102" y="24"/>
                    </a:lnTo>
                    <a:lnTo>
                      <a:pt x="102" y="24"/>
                    </a:lnTo>
                    <a:lnTo>
                      <a:pt x="105" y="23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08" y="18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108" y="3"/>
                    </a:lnTo>
                    <a:lnTo>
                      <a:pt x="106" y="1"/>
                    </a:lnTo>
                    <a:lnTo>
                      <a:pt x="105" y="0"/>
                    </a:lnTo>
                    <a:lnTo>
                      <a:pt x="10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58">
                <a:extLst>
                  <a:ext uri="{FF2B5EF4-FFF2-40B4-BE49-F238E27FC236}">
                    <a16:creationId xmlns:a16="http://schemas.microsoft.com/office/drawing/2014/main" id="{5A818710-0400-4054-89C0-6843843D7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113" y="1063625"/>
                <a:ext cx="66675" cy="66675"/>
              </a:xfrm>
              <a:custGeom>
                <a:avLst/>
                <a:gdLst>
                  <a:gd name="T0" fmla="*/ 0 w 83"/>
                  <a:gd name="T1" fmla="*/ 0 h 84"/>
                  <a:gd name="T2" fmla="*/ 0 w 83"/>
                  <a:gd name="T3" fmla="*/ 0 h 84"/>
                  <a:gd name="T4" fmla="*/ 17 w 83"/>
                  <a:gd name="T5" fmla="*/ 35 h 84"/>
                  <a:gd name="T6" fmla="*/ 31 w 83"/>
                  <a:gd name="T7" fmla="*/ 60 h 84"/>
                  <a:gd name="T8" fmla="*/ 37 w 83"/>
                  <a:gd name="T9" fmla="*/ 71 h 84"/>
                  <a:gd name="T10" fmla="*/ 41 w 83"/>
                  <a:gd name="T11" fmla="*/ 76 h 84"/>
                  <a:gd name="T12" fmla="*/ 41 w 83"/>
                  <a:gd name="T13" fmla="*/ 76 h 84"/>
                  <a:gd name="T14" fmla="*/ 45 w 83"/>
                  <a:gd name="T15" fmla="*/ 80 h 84"/>
                  <a:gd name="T16" fmla="*/ 49 w 83"/>
                  <a:gd name="T17" fmla="*/ 82 h 84"/>
                  <a:gd name="T18" fmla="*/ 55 w 83"/>
                  <a:gd name="T19" fmla="*/ 83 h 84"/>
                  <a:gd name="T20" fmla="*/ 59 w 83"/>
                  <a:gd name="T21" fmla="*/ 84 h 84"/>
                  <a:gd name="T22" fmla="*/ 63 w 83"/>
                  <a:gd name="T23" fmla="*/ 83 h 84"/>
                  <a:gd name="T24" fmla="*/ 68 w 83"/>
                  <a:gd name="T25" fmla="*/ 82 h 84"/>
                  <a:gd name="T26" fmla="*/ 72 w 83"/>
                  <a:gd name="T27" fmla="*/ 80 h 84"/>
                  <a:gd name="T28" fmla="*/ 76 w 83"/>
                  <a:gd name="T29" fmla="*/ 76 h 84"/>
                  <a:gd name="T30" fmla="*/ 76 w 83"/>
                  <a:gd name="T31" fmla="*/ 76 h 84"/>
                  <a:gd name="T32" fmla="*/ 79 w 83"/>
                  <a:gd name="T33" fmla="*/ 74 h 84"/>
                  <a:gd name="T34" fmla="*/ 82 w 83"/>
                  <a:gd name="T35" fmla="*/ 68 h 84"/>
                  <a:gd name="T36" fmla="*/ 83 w 83"/>
                  <a:gd name="T37" fmla="*/ 64 h 84"/>
                  <a:gd name="T38" fmla="*/ 83 w 83"/>
                  <a:gd name="T39" fmla="*/ 60 h 84"/>
                  <a:gd name="T40" fmla="*/ 83 w 83"/>
                  <a:gd name="T41" fmla="*/ 55 h 84"/>
                  <a:gd name="T42" fmla="*/ 82 w 83"/>
                  <a:gd name="T43" fmla="*/ 51 h 84"/>
                  <a:gd name="T44" fmla="*/ 79 w 83"/>
                  <a:gd name="T45" fmla="*/ 47 h 84"/>
                  <a:gd name="T46" fmla="*/ 76 w 83"/>
                  <a:gd name="T47" fmla="*/ 43 h 84"/>
                  <a:gd name="T48" fmla="*/ 76 w 83"/>
                  <a:gd name="T49" fmla="*/ 43 h 84"/>
                  <a:gd name="T50" fmla="*/ 70 w 83"/>
                  <a:gd name="T51" fmla="*/ 39 h 84"/>
                  <a:gd name="T52" fmla="*/ 60 w 83"/>
                  <a:gd name="T53" fmla="*/ 32 h 84"/>
                  <a:gd name="T54" fmla="*/ 33 w 83"/>
                  <a:gd name="T55" fmla="*/ 17 h 84"/>
                  <a:gd name="T56" fmla="*/ 0 w 83"/>
                  <a:gd name="T57" fmla="*/ 0 h 84"/>
                  <a:gd name="T58" fmla="*/ 0 w 83"/>
                  <a:gd name="T5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3" h="84">
                    <a:moveTo>
                      <a:pt x="0" y="0"/>
                    </a:moveTo>
                    <a:lnTo>
                      <a:pt x="0" y="0"/>
                    </a:lnTo>
                    <a:lnTo>
                      <a:pt x="17" y="35"/>
                    </a:lnTo>
                    <a:lnTo>
                      <a:pt x="31" y="60"/>
                    </a:lnTo>
                    <a:lnTo>
                      <a:pt x="37" y="71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5" y="80"/>
                    </a:lnTo>
                    <a:lnTo>
                      <a:pt x="49" y="82"/>
                    </a:lnTo>
                    <a:lnTo>
                      <a:pt x="55" y="83"/>
                    </a:lnTo>
                    <a:lnTo>
                      <a:pt x="59" y="84"/>
                    </a:lnTo>
                    <a:lnTo>
                      <a:pt x="63" y="83"/>
                    </a:lnTo>
                    <a:lnTo>
                      <a:pt x="68" y="82"/>
                    </a:lnTo>
                    <a:lnTo>
                      <a:pt x="72" y="80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82" y="68"/>
                    </a:lnTo>
                    <a:lnTo>
                      <a:pt x="83" y="64"/>
                    </a:lnTo>
                    <a:lnTo>
                      <a:pt x="83" y="60"/>
                    </a:lnTo>
                    <a:lnTo>
                      <a:pt x="83" y="55"/>
                    </a:lnTo>
                    <a:lnTo>
                      <a:pt x="82" y="51"/>
                    </a:lnTo>
                    <a:lnTo>
                      <a:pt x="79" y="47"/>
                    </a:lnTo>
                    <a:lnTo>
                      <a:pt x="76" y="43"/>
                    </a:lnTo>
                    <a:lnTo>
                      <a:pt x="76" y="43"/>
                    </a:lnTo>
                    <a:lnTo>
                      <a:pt x="70" y="39"/>
                    </a:lnTo>
                    <a:lnTo>
                      <a:pt x="60" y="32"/>
                    </a:lnTo>
                    <a:lnTo>
                      <a:pt x="33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59">
                <a:extLst>
                  <a:ext uri="{FF2B5EF4-FFF2-40B4-BE49-F238E27FC236}">
                    <a16:creationId xmlns:a16="http://schemas.microsoft.com/office/drawing/2014/main" id="{51276086-1FF3-4839-9D0D-A3A14AA35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388" y="1017588"/>
                <a:ext cx="12700" cy="28575"/>
              </a:xfrm>
              <a:custGeom>
                <a:avLst/>
                <a:gdLst>
                  <a:gd name="T0" fmla="*/ 8 w 16"/>
                  <a:gd name="T1" fmla="*/ 36 h 36"/>
                  <a:gd name="T2" fmla="*/ 8 w 16"/>
                  <a:gd name="T3" fmla="*/ 36 h 36"/>
                  <a:gd name="T4" fmla="*/ 12 w 16"/>
                  <a:gd name="T5" fmla="*/ 35 h 36"/>
                  <a:gd name="T6" fmla="*/ 15 w 16"/>
                  <a:gd name="T7" fmla="*/ 33 h 36"/>
                  <a:gd name="T8" fmla="*/ 16 w 16"/>
                  <a:gd name="T9" fmla="*/ 31 h 36"/>
                  <a:gd name="T10" fmla="*/ 16 w 16"/>
                  <a:gd name="T11" fmla="*/ 27 h 36"/>
                  <a:gd name="T12" fmla="*/ 16 w 16"/>
                  <a:gd name="T13" fmla="*/ 9 h 36"/>
                  <a:gd name="T14" fmla="*/ 16 w 16"/>
                  <a:gd name="T15" fmla="*/ 9 h 36"/>
                  <a:gd name="T16" fmla="*/ 16 w 16"/>
                  <a:gd name="T17" fmla="*/ 5 h 36"/>
                  <a:gd name="T18" fmla="*/ 15 w 16"/>
                  <a:gd name="T19" fmla="*/ 3 h 36"/>
                  <a:gd name="T20" fmla="*/ 12 w 16"/>
                  <a:gd name="T21" fmla="*/ 1 h 36"/>
                  <a:gd name="T22" fmla="*/ 8 w 16"/>
                  <a:gd name="T23" fmla="*/ 0 h 36"/>
                  <a:gd name="T24" fmla="*/ 8 w 16"/>
                  <a:gd name="T25" fmla="*/ 0 h 36"/>
                  <a:gd name="T26" fmla="*/ 4 w 16"/>
                  <a:gd name="T27" fmla="*/ 1 h 36"/>
                  <a:gd name="T28" fmla="*/ 1 w 16"/>
                  <a:gd name="T29" fmla="*/ 3 h 36"/>
                  <a:gd name="T30" fmla="*/ 0 w 16"/>
                  <a:gd name="T31" fmla="*/ 5 h 36"/>
                  <a:gd name="T32" fmla="*/ 0 w 16"/>
                  <a:gd name="T33" fmla="*/ 9 h 36"/>
                  <a:gd name="T34" fmla="*/ 0 w 16"/>
                  <a:gd name="T35" fmla="*/ 27 h 36"/>
                  <a:gd name="T36" fmla="*/ 0 w 16"/>
                  <a:gd name="T37" fmla="*/ 27 h 36"/>
                  <a:gd name="T38" fmla="*/ 0 w 16"/>
                  <a:gd name="T39" fmla="*/ 31 h 36"/>
                  <a:gd name="T40" fmla="*/ 1 w 16"/>
                  <a:gd name="T41" fmla="*/ 33 h 36"/>
                  <a:gd name="T42" fmla="*/ 4 w 16"/>
                  <a:gd name="T43" fmla="*/ 35 h 36"/>
                  <a:gd name="T44" fmla="*/ 8 w 16"/>
                  <a:gd name="T45" fmla="*/ 36 h 36"/>
                  <a:gd name="T46" fmla="*/ 8 w 16"/>
                  <a:gd name="T4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36">
                    <a:moveTo>
                      <a:pt x="8" y="36"/>
                    </a:moveTo>
                    <a:lnTo>
                      <a:pt x="8" y="36"/>
                    </a:lnTo>
                    <a:lnTo>
                      <a:pt x="12" y="35"/>
                    </a:lnTo>
                    <a:lnTo>
                      <a:pt x="15" y="33"/>
                    </a:lnTo>
                    <a:lnTo>
                      <a:pt x="16" y="31"/>
                    </a:lnTo>
                    <a:lnTo>
                      <a:pt x="16" y="27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4" y="35"/>
                    </a:lnTo>
                    <a:lnTo>
                      <a:pt x="8" y="36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60">
                <a:extLst>
                  <a:ext uri="{FF2B5EF4-FFF2-40B4-BE49-F238E27FC236}">
                    <a16:creationId xmlns:a16="http://schemas.microsoft.com/office/drawing/2014/main" id="{4443DEA2-0FA4-4814-A2DE-00E5C2EB5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6" y="1103313"/>
                <a:ext cx="26988" cy="14288"/>
              </a:xfrm>
              <a:custGeom>
                <a:avLst/>
                <a:gdLst>
                  <a:gd name="T0" fmla="*/ 27 w 35"/>
                  <a:gd name="T1" fmla="*/ 0 h 17"/>
                  <a:gd name="T2" fmla="*/ 8 w 35"/>
                  <a:gd name="T3" fmla="*/ 0 h 17"/>
                  <a:gd name="T4" fmla="*/ 8 w 35"/>
                  <a:gd name="T5" fmla="*/ 0 h 17"/>
                  <a:gd name="T6" fmla="*/ 5 w 35"/>
                  <a:gd name="T7" fmla="*/ 1 h 17"/>
                  <a:gd name="T8" fmla="*/ 2 w 35"/>
                  <a:gd name="T9" fmla="*/ 2 h 17"/>
                  <a:gd name="T10" fmla="*/ 0 w 35"/>
                  <a:gd name="T11" fmla="*/ 5 h 17"/>
                  <a:gd name="T12" fmla="*/ 0 w 35"/>
                  <a:gd name="T13" fmla="*/ 9 h 17"/>
                  <a:gd name="T14" fmla="*/ 0 w 35"/>
                  <a:gd name="T15" fmla="*/ 9 h 17"/>
                  <a:gd name="T16" fmla="*/ 0 w 35"/>
                  <a:gd name="T17" fmla="*/ 12 h 17"/>
                  <a:gd name="T18" fmla="*/ 2 w 35"/>
                  <a:gd name="T19" fmla="*/ 14 h 17"/>
                  <a:gd name="T20" fmla="*/ 5 w 35"/>
                  <a:gd name="T21" fmla="*/ 17 h 17"/>
                  <a:gd name="T22" fmla="*/ 8 w 35"/>
                  <a:gd name="T23" fmla="*/ 17 h 17"/>
                  <a:gd name="T24" fmla="*/ 27 w 35"/>
                  <a:gd name="T25" fmla="*/ 17 h 17"/>
                  <a:gd name="T26" fmla="*/ 27 w 35"/>
                  <a:gd name="T27" fmla="*/ 17 h 17"/>
                  <a:gd name="T28" fmla="*/ 29 w 35"/>
                  <a:gd name="T29" fmla="*/ 17 h 17"/>
                  <a:gd name="T30" fmla="*/ 32 w 35"/>
                  <a:gd name="T31" fmla="*/ 14 h 17"/>
                  <a:gd name="T32" fmla="*/ 35 w 35"/>
                  <a:gd name="T33" fmla="*/ 12 h 17"/>
                  <a:gd name="T34" fmla="*/ 35 w 35"/>
                  <a:gd name="T35" fmla="*/ 9 h 17"/>
                  <a:gd name="T36" fmla="*/ 35 w 35"/>
                  <a:gd name="T37" fmla="*/ 9 h 17"/>
                  <a:gd name="T38" fmla="*/ 35 w 35"/>
                  <a:gd name="T39" fmla="*/ 5 h 17"/>
                  <a:gd name="T40" fmla="*/ 32 w 35"/>
                  <a:gd name="T41" fmla="*/ 2 h 17"/>
                  <a:gd name="T42" fmla="*/ 29 w 35"/>
                  <a:gd name="T43" fmla="*/ 1 h 17"/>
                  <a:gd name="T44" fmla="*/ 27 w 35"/>
                  <a:gd name="T45" fmla="*/ 0 h 17"/>
                  <a:gd name="T46" fmla="*/ 27 w 35"/>
                  <a:gd name="T4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17">
                    <a:moveTo>
                      <a:pt x="27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5" y="17"/>
                    </a:lnTo>
                    <a:lnTo>
                      <a:pt x="8" y="17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9" y="17"/>
                    </a:lnTo>
                    <a:lnTo>
                      <a:pt x="32" y="14"/>
                    </a:lnTo>
                    <a:lnTo>
                      <a:pt x="35" y="12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5"/>
                    </a:lnTo>
                    <a:lnTo>
                      <a:pt x="32" y="2"/>
                    </a:lnTo>
                    <a:lnTo>
                      <a:pt x="29" y="1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1">
                <a:extLst>
                  <a:ext uri="{FF2B5EF4-FFF2-40B4-BE49-F238E27FC236}">
                    <a16:creationId xmlns:a16="http://schemas.microsoft.com/office/drawing/2014/main" id="{6879F404-77D3-4153-9F6E-9183BB252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388" y="1174750"/>
                <a:ext cx="12700" cy="28575"/>
              </a:xfrm>
              <a:custGeom>
                <a:avLst/>
                <a:gdLst>
                  <a:gd name="T0" fmla="*/ 8 w 16"/>
                  <a:gd name="T1" fmla="*/ 0 h 36"/>
                  <a:gd name="T2" fmla="*/ 8 w 16"/>
                  <a:gd name="T3" fmla="*/ 0 h 36"/>
                  <a:gd name="T4" fmla="*/ 4 w 16"/>
                  <a:gd name="T5" fmla="*/ 1 h 36"/>
                  <a:gd name="T6" fmla="*/ 1 w 16"/>
                  <a:gd name="T7" fmla="*/ 2 h 36"/>
                  <a:gd name="T8" fmla="*/ 0 w 16"/>
                  <a:gd name="T9" fmla="*/ 5 h 36"/>
                  <a:gd name="T10" fmla="*/ 0 w 16"/>
                  <a:gd name="T11" fmla="*/ 9 h 36"/>
                  <a:gd name="T12" fmla="*/ 0 w 16"/>
                  <a:gd name="T13" fmla="*/ 27 h 36"/>
                  <a:gd name="T14" fmla="*/ 0 w 16"/>
                  <a:gd name="T15" fmla="*/ 27 h 36"/>
                  <a:gd name="T16" fmla="*/ 0 w 16"/>
                  <a:gd name="T17" fmla="*/ 31 h 36"/>
                  <a:gd name="T18" fmla="*/ 1 w 16"/>
                  <a:gd name="T19" fmla="*/ 33 h 36"/>
                  <a:gd name="T20" fmla="*/ 4 w 16"/>
                  <a:gd name="T21" fmla="*/ 35 h 36"/>
                  <a:gd name="T22" fmla="*/ 8 w 16"/>
                  <a:gd name="T23" fmla="*/ 36 h 36"/>
                  <a:gd name="T24" fmla="*/ 8 w 16"/>
                  <a:gd name="T25" fmla="*/ 36 h 36"/>
                  <a:gd name="T26" fmla="*/ 12 w 16"/>
                  <a:gd name="T27" fmla="*/ 35 h 36"/>
                  <a:gd name="T28" fmla="*/ 15 w 16"/>
                  <a:gd name="T29" fmla="*/ 33 h 36"/>
                  <a:gd name="T30" fmla="*/ 16 w 16"/>
                  <a:gd name="T31" fmla="*/ 31 h 36"/>
                  <a:gd name="T32" fmla="*/ 16 w 16"/>
                  <a:gd name="T33" fmla="*/ 27 h 36"/>
                  <a:gd name="T34" fmla="*/ 16 w 16"/>
                  <a:gd name="T35" fmla="*/ 9 h 36"/>
                  <a:gd name="T36" fmla="*/ 16 w 16"/>
                  <a:gd name="T37" fmla="*/ 9 h 36"/>
                  <a:gd name="T38" fmla="*/ 16 w 16"/>
                  <a:gd name="T39" fmla="*/ 5 h 36"/>
                  <a:gd name="T40" fmla="*/ 15 w 16"/>
                  <a:gd name="T41" fmla="*/ 2 h 36"/>
                  <a:gd name="T42" fmla="*/ 12 w 16"/>
                  <a:gd name="T43" fmla="*/ 1 h 36"/>
                  <a:gd name="T44" fmla="*/ 8 w 16"/>
                  <a:gd name="T45" fmla="*/ 0 h 36"/>
                  <a:gd name="T46" fmla="*/ 8 w 16"/>
                  <a:gd name="T4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36">
                    <a:moveTo>
                      <a:pt x="8" y="0"/>
                    </a:moveTo>
                    <a:lnTo>
                      <a:pt x="8" y="0"/>
                    </a:lnTo>
                    <a:lnTo>
                      <a:pt x="4" y="1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4" y="35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2" y="35"/>
                    </a:lnTo>
                    <a:lnTo>
                      <a:pt x="15" y="33"/>
                    </a:lnTo>
                    <a:lnTo>
                      <a:pt x="16" y="31"/>
                    </a:lnTo>
                    <a:lnTo>
                      <a:pt x="16" y="27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62">
                <a:extLst>
                  <a:ext uri="{FF2B5EF4-FFF2-40B4-BE49-F238E27FC236}">
                    <a16:creationId xmlns:a16="http://schemas.microsoft.com/office/drawing/2014/main" id="{FBF269DD-3B10-4515-9102-D90861589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6" y="1103313"/>
                <a:ext cx="28575" cy="14288"/>
              </a:xfrm>
              <a:custGeom>
                <a:avLst/>
                <a:gdLst>
                  <a:gd name="T0" fmla="*/ 27 w 35"/>
                  <a:gd name="T1" fmla="*/ 0 h 17"/>
                  <a:gd name="T2" fmla="*/ 8 w 35"/>
                  <a:gd name="T3" fmla="*/ 0 h 17"/>
                  <a:gd name="T4" fmla="*/ 8 w 35"/>
                  <a:gd name="T5" fmla="*/ 0 h 17"/>
                  <a:gd name="T6" fmla="*/ 5 w 35"/>
                  <a:gd name="T7" fmla="*/ 1 h 17"/>
                  <a:gd name="T8" fmla="*/ 3 w 35"/>
                  <a:gd name="T9" fmla="*/ 2 h 17"/>
                  <a:gd name="T10" fmla="*/ 0 w 35"/>
                  <a:gd name="T11" fmla="*/ 5 h 17"/>
                  <a:gd name="T12" fmla="*/ 0 w 35"/>
                  <a:gd name="T13" fmla="*/ 9 h 17"/>
                  <a:gd name="T14" fmla="*/ 0 w 35"/>
                  <a:gd name="T15" fmla="*/ 9 h 17"/>
                  <a:gd name="T16" fmla="*/ 0 w 35"/>
                  <a:gd name="T17" fmla="*/ 12 h 17"/>
                  <a:gd name="T18" fmla="*/ 3 w 35"/>
                  <a:gd name="T19" fmla="*/ 14 h 17"/>
                  <a:gd name="T20" fmla="*/ 5 w 35"/>
                  <a:gd name="T21" fmla="*/ 17 h 17"/>
                  <a:gd name="T22" fmla="*/ 8 w 35"/>
                  <a:gd name="T23" fmla="*/ 17 h 17"/>
                  <a:gd name="T24" fmla="*/ 27 w 35"/>
                  <a:gd name="T25" fmla="*/ 17 h 17"/>
                  <a:gd name="T26" fmla="*/ 27 w 35"/>
                  <a:gd name="T27" fmla="*/ 17 h 17"/>
                  <a:gd name="T28" fmla="*/ 30 w 35"/>
                  <a:gd name="T29" fmla="*/ 17 h 17"/>
                  <a:gd name="T30" fmla="*/ 32 w 35"/>
                  <a:gd name="T31" fmla="*/ 14 h 17"/>
                  <a:gd name="T32" fmla="*/ 35 w 35"/>
                  <a:gd name="T33" fmla="*/ 12 h 17"/>
                  <a:gd name="T34" fmla="*/ 35 w 35"/>
                  <a:gd name="T35" fmla="*/ 9 h 17"/>
                  <a:gd name="T36" fmla="*/ 35 w 35"/>
                  <a:gd name="T37" fmla="*/ 9 h 17"/>
                  <a:gd name="T38" fmla="*/ 35 w 35"/>
                  <a:gd name="T39" fmla="*/ 5 h 17"/>
                  <a:gd name="T40" fmla="*/ 32 w 35"/>
                  <a:gd name="T41" fmla="*/ 2 h 17"/>
                  <a:gd name="T42" fmla="*/ 30 w 35"/>
                  <a:gd name="T43" fmla="*/ 1 h 17"/>
                  <a:gd name="T44" fmla="*/ 27 w 35"/>
                  <a:gd name="T45" fmla="*/ 0 h 17"/>
                  <a:gd name="T46" fmla="*/ 27 w 35"/>
                  <a:gd name="T4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17">
                    <a:moveTo>
                      <a:pt x="27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8" y="17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30" y="17"/>
                    </a:lnTo>
                    <a:lnTo>
                      <a:pt x="32" y="14"/>
                    </a:lnTo>
                    <a:lnTo>
                      <a:pt x="35" y="12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5"/>
                    </a:lnTo>
                    <a:lnTo>
                      <a:pt x="32" y="2"/>
                    </a:lnTo>
                    <a:lnTo>
                      <a:pt x="30" y="1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3">
                <a:extLst>
                  <a:ext uri="{FF2B5EF4-FFF2-40B4-BE49-F238E27FC236}">
                    <a16:creationId xmlns:a16="http://schemas.microsoft.com/office/drawing/2014/main" id="{E4BA8E25-6125-4BD0-BD26-7F0004D1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501" y="987425"/>
                <a:ext cx="244475" cy="246063"/>
              </a:xfrm>
              <a:custGeom>
                <a:avLst/>
                <a:gdLst>
                  <a:gd name="T0" fmla="*/ 139 w 309"/>
                  <a:gd name="T1" fmla="*/ 2 h 311"/>
                  <a:gd name="T2" fmla="*/ 94 w 309"/>
                  <a:gd name="T3" fmla="*/ 14 h 311"/>
                  <a:gd name="T4" fmla="*/ 57 w 309"/>
                  <a:gd name="T5" fmla="*/ 37 h 311"/>
                  <a:gd name="T6" fmla="*/ 27 w 309"/>
                  <a:gd name="T7" fmla="*/ 69 h 311"/>
                  <a:gd name="T8" fmla="*/ 7 w 309"/>
                  <a:gd name="T9" fmla="*/ 109 h 311"/>
                  <a:gd name="T10" fmla="*/ 0 w 309"/>
                  <a:gd name="T11" fmla="*/ 156 h 311"/>
                  <a:gd name="T12" fmla="*/ 3 w 309"/>
                  <a:gd name="T13" fmla="*/ 187 h 311"/>
                  <a:gd name="T14" fmla="*/ 19 w 309"/>
                  <a:gd name="T15" fmla="*/ 230 h 311"/>
                  <a:gd name="T16" fmla="*/ 46 w 309"/>
                  <a:gd name="T17" fmla="*/ 265 h 311"/>
                  <a:gd name="T18" fmla="*/ 81 w 309"/>
                  <a:gd name="T19" fmla="*/ 292 h 311"/>
                  <a:gd name="T20" fmla="*/ 124 w 309"/>
                  <a:gd name="T21" fmla="*/ 308 h 311"/>
                  <a:gd name="T22" fmla="*/ 155 w 309"/>
                  <a:gd name="T23" fmla="*/ 311 h 311"/>
                  <a:gd name="T24" fmla="*/ 201 w 309"/>
                  <a:gd name="T25" fmla="*/ 304 h 311"/>
                  <a:gd name="T26" fmla="*/ 241 w 309"/>
                  <a:gd name="T27" fmla="*/ 284 h 311"/>
                  <a:gd name="T28" fmla="*/ 274 w 309"/>
                  <a:gd name="T29" fmla="*/ 254 h 311"/>
                  <a:gd name="T30" fmla="*/ 297 w 309"/>
                  <a:gd name="T31" fmla="*/ 215 h 311"/>
                  <a:gd name="T32" fmla="*/ 309 w 309"/>
                  <a:gd name="T33" fmla="*/ 171 h 311"/>
                  <a:gd name="T34" fmla="*/ 309 w 309"/>
                  <a:gd name="T35" fmla="*/ 140 h 311"/>
                  <a:gd name="T36" fmla="*/ 297 w 309"/>
                  <a:gd name="T37" fmla="*/ 96 h 311"/>
                  <a:gd name="T38" fmla="*/ 274 w 309"/>
                  <a:gd name="T39" fmla="*/ 57 h 311"/>
                  <a:gd name="T40" fmla="*/ 241 w 309"/>
                  <a:gd name="T41" fmla="*/ 27 h 311"/>
                  <a:gd name="T42" fmla="*/ 201 w 309"/>
                  <a:gd name="T43" fmla="*/ 8 h 311"/>
                  <a:gd name="T44" fmla="*/ 155 w 309"/>
                  <a:gd name="T45" fmla="*/ 0 h 311"/>
                  <a:gd name="T46" fmla="*/ 155 w 309"/>
                  <a:gd name="T47" fmla="*/ 290 h 311"/>
                  <a:gd name="T48" fmla="*/ 115 w 309"/>
                  <a:gd name="T49" fmla="*/ 284 h 311"/>
                  <a:gd name="T50" fmla="*/ 80 w 309"/>
                  <a:gd name="T51" fmla="*/ 268 h 311"/>
                  <a:gd name="T52" fmla="*/ 51 w 309"/>
                  <a:gd name="T53" fmla="*/ 241 h 311"/>
                  <a:gd name="T54" fmla="*/ 31 w 309"/>
                  <a:gd name="T55" fmla="*/ 208 h 311"/>
                  <a:gd name="T56" fmla="*/ 21 w 309"/>
                  <a:gd name="T57" fmla="*/ 170 h 311"/>
                  <a:gd name="T58" fmla="*/ 21 w 309"/>
                  <a:gd name="T59" fmla="*/ 141 h 311"/>
                  <a:gd name="T60" fmla="*/ 31 w 309"/>
                  <a:gd name="T61" fmla="*/ 104 h 311"/>
                  <a:gd name="T62" fmla="*/ 51 w 309"/>
                  <a:gd name="T63" fmla="*/ 70 h 311"/>
                  <a:gd name="T64" fmla="*/ 80 w 309"/>
                  <a:gd name="T65" fmla="*/ 45 h 311"/>
                  <a:gd name="T66" fmla="*/ 115 w 309"/>
                  <a:gd name="T67" fmla="*/ 27 h 311"/>
                  <a:gd name="T68" fmla="*/ 155 w 309"/>
                  <a:gd name="T69" fmla="*/ 20 h 311"/>
                  <a:gd name="T70" fmla="*/ 182 w 309"/>
                  <a:gd name="T71" fmla="*/ 23 h 311"/>
                  <a:gd name="T72" fmla="*/ 219 w 309"/>
                  <a:gd name="T73" fmla="*/ 38 h 311"/>
                  <a:gd name="T74" fmla="*/ 250 w 309"/>
                  <a:gd name="T75" fmla="*/ 61 h 311"/>
                  <a:gd name="T76" fmla="*/ 273 w 309"/>
                  <a:gd name="T77" fmla="*/ 92 h 311"/>
                  <a:gd name="T78" fmla="*/ 286 w 309"/>
                  <a:gd name="T79" fmla="*/ 128 h 311"/>
                  <a:gd name="T80" fmla="*/ 289 w 309"/>
                  <a:gd name="T81" fmla="*/ 156 h 311"/>
                  <a:gd name="T82" fmla="*/ 284 w 309"/>
                  <a:gd name="T83" fmla="*/ 195 h 311"/>
                  <a:gd name="T84" fmla="*/ 266 w 309"/>
                  <a:gd name="T85" fmla="*/ 231 h 311"/>
                  <a:gd name="T86" fmla="*/ 241 w 309"/>
                  <a:gd name="T87" fmla="*/ 260 h 311"/>
                  <a:gd name="T88" fmla="*/ 207 w 309"/>
                  <a:gd name="T89" fmla="*/ 280 h 311"/>
                  <a:gd name="T90" fmla="*/ 168 w 309"/>
                  <a:gd name="T91" fmla="*/ 289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9" h="311">
                    <a:moveTo>
                      <a:pt x="155" y="0"/>
                    </a:moveTo>
                    <a:lnTo>
                      <a:pt x="155" y="0"/>
                    </a:lnTo>
                    <a:lnTo>
                      <a:pt x="139" y="2"/>
                    </a:lnTo>
                    <a:lnTo>
                      <a:pt x="124" y="4"/>
                    </a:lnTo>
                    <a:lnTo>
                      <a:pt x="109" y="8"/>
                    </a:lnTo>
                    <a:lnTo>
                      <a:pt x="94" y="14"/>
                    </a:lnTo>
                    <a:lnTo>
                      <a:pt x="81" y="19"/>
                    </a:lnTo>
                    <a:lnTo>
                      <a:pt x="69" y="27"/>
                    </a:lnTo>
                    <a:lnTo>
                      <a:pt x="57" y="37"/>
                    </a:lnTo>
                    <a:lnTo>
                      <a:pt x="46" y="46"/>
                    </a:lnTo>
                    <a:lnTo>
                      <a:pt x="35" y="57"/>
                    </a:lnTo>
                    <a:lnTo>
                      <a:pt x="27" y="69"/>
                    </a:lnTo>
                    <a:lnTo>
                      <a:pt x="19" y="82"/>
                    </a:lnTo>
                    <a:lnTo>
                      <a:pt x="12" y="96"/>
                    </a:lnTo>
                    <a:lnTo>
                      <a:pt x="7" y="109"/>
                    </a:lnTo>
                    <a:lnTo>
                      <a:pt x="3" y="124"/>
                    </a:lnTo>
                    <a:lnTo>
                      <a:pt x="0" y="140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71"/>
                    </a:lnTo>
                    <a:lnTo>
                      <a:pt x="3" y="187"/>
                    </a:lnTo>
                    <a:lnTo>
                      <a:pt x="7" y="202"/>
                    </a:lnTo>
                    <a:lnTo>
                      <a:pt x="12" y="215"/>
                    </a:lnTo>
                    <a:lnTo>
                      <a:pt x="19" y="230"/>
                    </a:lnTo>
                    <a:lnTo>
                      <a:pt x="27" y="242"/>
                    </a:lnTo>
                    <a:lnTo>
                      <a:pt x="35" y="254"/>
                    </a:lnTo>
                    <a:lnTo>
                      <a:pt x="46" y="265"/>
                    </a:lnTo>
                    <a:lnTo>
                      <a:pt x="57" y="276"/>
                    </a:lnTo>
                    <a:lnTo>
                      <a:pt x="69" y="284"/>
                    </a:lnTo>
                    <a:lnTo>
                      <a:pt x="81" y="292"/>
                    </a:lnTo>
                    <a:lnTo>
                      <a:pt x="94" y="298"/>
                    </a:lnTo>
                    <a:lnTo>
                      <a:pt x="109" y="304"/>
                    </a:lnTo>
                    <a:lnTo>
                      <a:pt x="124" y="308"/>
                    </a:lnTo>
                    <a:lnTo>
                      <a:pt x="139" y="309"/>
                    </a:lnTo>
                    <a:lnTo>
                      <a:pt x="155" y="311"/>
                    </a:lnTo>
                    <a:lnTo>
                      <a:pt x="155" y="311"/>
                    </a:lnTo>
                    <a:lnTo>
                      <a:pt x="171" y="309"/>
                    </a:lnTo>
                    <a:lnTo>
                      <a:pt x="186" y="308"/>
                    </a:lnTo>
                    <a:lnTo>
                      <a:pt x="201" y="304"/>
                    </a:lnTo>
                    <a:lnTo>
                      <a:pt x="215" y="298"/>
                    </a:lnTo>
                    <a:lnTo>
                      <a:pt x="229" y="292"/>
                    </a:lnTo>
                    <a:lnTo>
                      <a:pt x="241" y="284"/>
                    </a:lnTo>
                    <a:lnTo>
                      <a:pt x="253" y="276"/>
                    </a:lnTo>
                    <a:lnTo>
                      <a:pt x="264" y="265"/>
                    </a:lnTo>
                    <a:lnTo>
                      <a:pt x="274" y="254"/>
                    </a:lnTo>
                    <a:lnTo>
                      <a:pt x="282" y="242"/>
                    </a:lnTo>
                    <a:lnTo>
                      <a:pt x="291" y="230"/>
                    </a:lnTo>
                    <a:lnTo>
                      <a:pt x="297" y="215"/>
                    </a:lnTo>
                    <a:lnTo>
                      <a:pt x="303" y="202"/>
                    </a:lnTo>
                    <a:lnTo>
                      <a:pt x="307" y="187"/>
                    </a:lnTo>
                    <a:lnTo>
                      <a:pt x="309" y="171"/>
                    </a:lnTo>
                    <a:lnTo>
                      <a:pt x="309" y="156"/>
                    </a:lnTo>
                    <a:lnTo>
                      <a:pt x="309" y="156"/>
                    </a:lnTo>
                    <a:lnTo>
                      <a:pt x="309" y="140"/>
                    </a:lnTo>
                    <a:lnTo>
                      <a:pt x="307" y="124"/>
                    </a:lnTo>
                    <a:lnTo>
                      <a:pt x="303" y="109"/>
                    </a:lnTo>
                    <a:lnTo>
                      <a:pt x="297" y="96"/>
                    </a:lnTo>
                    <a:lnTo>
                      <a:pt x="291" y="82"/>
                    </a:lnTo>
                    <a:lnTo>
                      <a:pt x="282" y="69"/>
                    </a:lnTo>
                    <a:lnTo>
                      <a:pt x="274" y="57"/>
                    </a:lnTo>
                    <a:lnTo>
                      <a:pt x="264" y="46"/>
                    </a:lnTo>
                    <a:lnTo>
                      <a:pt x="253" y="37"/>
                    </a:lnTo>
                    <a:lnTo>
                      <a:pt x="241" y="27"/>
                    </a:lnTo>
                    <a:lnTo>
                      <a:pt x="229" y="19"/>
                    </a:lnTo>
                    <a:lnTo>
                      <a:pt x="215" y="14"/>
                    </a:lnTo>
                    <a:lnTo>
                      <a:pt x="201" y="8"/>
                    </a:lnTo>
                    <a:lnTo>
                      <a:pt x="186" y="4"/>
                    </a:lnTo>
                    <a:lnTo>
                      <a:pt x="171" y="2"/>
                    </a:lnTo>
                    <a:lnTo>
                      <a:pt x="155" y="0"/>
                    </a:lnTo>
                    <a:lnTo>
                      <a:pt x="155" y="0"/>
                    </a:lnTo>
                    <a:close/>
                    <a:moveTo>
                      <a:pt x="155" y="290"/>
                    </a:moveTo>
                    <a:lnTo>
                      <a:pt x="155" y="290"/>
                    </a:lnTo>
                    <a:lnTo>
                      <a:pt x="141" y="289"/>
                    </a:lnTo>
                    <a:lnTo>
                      <a:pt x="128" y="288"/>
                    </a:lnTo>
                    <a:lnTo>
                      <a:pt x="115" y="284"/>
                    </a:lnTo>
                    <a:lnTo>
                      <a:pt x="102" y="280"/>
                    </a:lnTo>
                    <a:lnTo>
                      <a:pt x="90" y="274"/>
                    </a:lnTo>
                    <a:lnTo>
                      <a:pt x="80" y="268"/>
                    </a:lnTo>
                    <a:lnTo>
                      <a:pt x="69" y="260"/>
                    </a:lnTo>
                    <a:lnTo>
                      <a:pt x="59" y="250"/>
                    </a:lnTo>
                    <a:lnTo>
                      <a:pt x="51" y="241"/>
                    </a:lnTo>
                    <a:lnTo>
                      <a:pt x="43" y="231"/>
                    </a:lnTo>
                    <a:lnTo>
                      <a:pt x="37" y="219"/>
                    </a:lnTo>
                    <a:lnTo>
                      <a:pt x="31" y="208"/>
                    </a:lnTo>
                    <a:lnTo>
                      <a:pt x="26" y="195"/>
                    </a:lnTo>
                    <a:lnTo>
                      <a:pt x="23" y="183"/>
                    </a:lnTo>
                    <a:lnTo>
                      <a:pt x="21" y="170"/>
                    </a:lnTo>
                    <a:lnTo>
                      <a:pt x="21" y="156"/>
                    </a:lnTo>
                    <a:lnTo>
                      <a:pt x="21" y="156"/>
                    </a:lnTo>
                    <a:lnTo>
                      <a:pt x="21" y="141"/>
                    </a:lnTo>
                    <a:lnTo>
                      <a:pt x="23" y="128"/>
                    </a:lnTo>
                    <a:lnTo>
                      <a:pt x="26" y="116"/>
                    </a:lnTo>
                    <a:lnTo>
                      <a:pt x="31" y="104"/>
                    </a:lnTo>
                    <a:lnTo>
                      <a:pt x="37" y="92"/>
                    </a:lnTo>
                    <a:lnTo>
                      <a:pt x="43" y="81"/>
                    </a:lnTo>
                    <a:lnTo>
                      <a:pt x="51" y="70"/>
                    </a:lnTo>
                    <a:lnTo>
                      <a:pt x="59" y="61"/>
                    </a:lnTo>
                    <a:lnTo>
                      <a:pt x="69" y="51"/>
                    </a:lnTo>
                    <a:lnTo>
                      <a:pt x="80" y="45"/>
                    </a:lnTo>
                    <a:lnTo>
                      <a:pt x="90" y="38"/>
                    </a:lnTo>
                    <a:lnTo>
                      <a:pt x="102" y="31"/>
                    </a:lnTo>
                    <a:lnTo>
                      <a:pt x="115" y="27"/>
                    </a:lnTo>
                    <a:lnTo>
                      <a:pt x="128" y="23"/>
                    </a:lnTo>
                    <a:lnTo>
                      <a:pt x="141" y="22"/>
                    </a:lnTo>
                    <a:lnTo>
                      <a:pt x="155" y="20"/>
                    </a:lnTo>
                    <a:lnTo>
                      <a:pt x="155" y="20"/>
                    </a:lnTo>
                    <a:lnTo>
                      <a:pt x="168" y="22"/>
                    </a:lnTo>
                    <a:lnTo>
                      <a:pt x="182" y="23"/>
                    </a:lnTo>
                    <a:lnTo>
                      <a:pt x="195" y="27"/>
                    </a:lnTo>
                    <a:lnTo>
                      <a:pt x="207" y="31"/>
                    </a:lnTo>
                    <a:lnTo>
                      <a:pt x="219" y="38"/>
                    </a:lnTo>
                    <a:lnTo>
                      <a:pt x="230" y="45"/>
                    </a:lnTo>
                    <a:lnTo>
                      <a:pt x="241" y="51"/>
                    </a:lnTo>
                    <a:lnTo>
                      <a:pt x="250" y="61"/>
                    </a:lnTo>
                    <a:lnTo>
                      <a:pt x="258" y="70"/>
                    </a:lnTo>
                    <a:lnTo>
                      <a:pt x="266" y="81"/>
                    </a:lnTo>
                    <a:lnTo>
                      <a:pt x="273" y="92"/>
                    </a:lnTo>
                    <a:lnTo>
                      <a:pt x="278" y="104"/>
                    </a:lnTo>
                    <a:lnTo>
                      <a:pt x="284" y="116"/>
                    </a:lnTo>
                    <a:lnTo>
                      <a:pt x="286" y="128"/>
                    </a:lnTo>
                    <a:lnTo>
                      <a:pt x="289" y="141"/>
                    </a:lnTo>
                    <a:lnTo>
                      <a:pt x="289" y="156"/>
                    </a:lnTo>
                    <a:lnTo>
                      <a:pt x="289" y="156"/>
                    </a:lnTo>
                    <a:lnTo>
                      <a:pt x="289" y="170"/>
                    </a:lnTo>
                    <a:lnTo>
                      <a:pt x="286" y="183"/>
                    </a:lnTo>
                    <a:lnTo>
                      <a:pt x="284" y="195"/>
                    </a:lnTo>
                    <a:lnTo>
                      <a:pt x="278" y="208"/>
                    </a:lnTo>
                    <a:lnTo>
                      <a:pt x="273" y="219"/>
                    </a:lnTo>
                    <a:lnTo>
                      <a:pt x="266" y="231"/>
                    </a:lnTo>
                    <a:lnTo>
                      <a:pt x="258" y="241"/>
                    </a:lnTo>
                    <a:lnTo>
                      <a:pt x="250" y="250"/>
                    </a:lnTo>
                    <a:lnTo>
                      <a:pt x="241" y="260"/>
                    </a:lnTo>
                    <a:lnTo>
                      <a:pt x="230" y="268"/>
                    </a:lnTo>
                    <a:lnTo>
                      <a:pt x="219" y="274"/>
                    </a:lnTo>
                    <a:lnTo>
                      <a:pt x="207" y="280"/>
                    </a:lnTo>
                    <a:lnTo>
                      <a:pt x="195" y="284"/>
                    </a:lnTo>
                    <a:lnTo>
                      <a:pt x="182" y="288"/>
                    </a:lnTo>
                    <a:lnTo>
                      <a:pt x="168" y="289"/>
                    </a:lnTo>
                    <a:lnTo>
                      <a:pt x="155" y="290"/>
                    </a:lnTo>
                    <a:lnTo>
                      <a:pt x="15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7" name="Content Placeholder 8">
            <a:extLst>
              <a:ext uri="{FF2B5EF4-FFF2-40B4-BE49-F238E27FC236}">
                <a16:creationId xmlns:a16="http://schemas.microsoft.com/office/drawing/2014/main" id="{90DCB576-41DB-47A6-B0F2-EC9FA10BC958}"/>
              </a:ext>
            </a:extLst>
          </p:cNvPr>
          <p:cNvSpPr txBox="1">
            <a:spLocks/>
          </p:cNvSpPr>
          <p:nvPr/>
        </p:nvSpPr>
        <p:spPr>
          <a:xfrm>
            <a:off x="6721785" y="2619433"/>
            <a:ext cx="4958591" cy="41006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/>
              <a:t>Early identification of at-risk students</a:t>
            </a:r>
            <a:r>
              <a:rPr lang="en-US" sz="1600"/>
              <a:t>, allowing for early intervention strategies to help before it's too late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/>
              <a:t>Improved student retention rates</a:t>
            </a:r>
            <a:r>
              <a:rPr lang="en-US" sz="1600"/>
              <a:t>, which in turn will lead to better academic performance and institution reputation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>
                <a:latin typeface="Aptos" panose="020B0004020202020204"/>
                <a:ea typeface="Open Sans"/>
                <a:cs typeface="Open Sans"/>
              </a:rPr>
              <a:t>Efficient allocation of resources</a:t>
            </a:r>
            <a:r>
              <a:rPr lang="en-US" sz="1600">
                <a:latin typeface="Aptos" panose="020B0004020202020204"/>
                <a:ea typeface="Open Sans"/>
                <a:cs typeface="Open Sans"/>
              </a:rPr>
              <a:t>, helping Universities make the most of the funding they receive</a:t>
            </a:r>
            <a:endParaRPr lang="en-US" sz="1600">
              <a:latin typeface="Aptos" panose="020B0004020202020204"/>
              <a:ea typeface="Open Sans" charset="0"/>
              <a:cs typeface="Open Sans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Aptos" panose="020B0004020202020204"/>
                <a:ea typeface="Open Sans"/>
                <a:cs typeface="Open Sans"/>
              </a:rPr>
              <a:t>Drive </a:t>
            </a:r>
            <a:r>
              <a:rPr lang="en-US" sz="1600" b="1">
                <a:latin typeface="Aptos" panose="020B0004020202020204"/>
                <a:ea typeface="Open Sans"/>
                <a:cs typeface="Open Sans"/>
              </a:rPr>
              <a:t>Data Driven decision making</a:t>
            </a:r>
            <a:r>
              <a:rPr lang="en-US" sz="1600">
                <a:latin typeface="Aptos" panose="020B0004020202020204"/>
                <a:ea typeface="Open Sans"/>
                <a:cs typeface="Open Sans"/>
              </a:rPr>
              <a:t>, making decisions about intervention more justified</a:t>
            </a:r>
            <a:endParaRPr lang="en-US" sz="1600">
              <a:latin typeface="Aptos" panose="020B0004020202020204"/>
              <a:ea typeface="Open Sans" charset="0"/>
              <a:cs typeface="Open Sans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200" b="1">
              <a:latin typeface="Aptos" panose="020B0004020202020204"/>
              <a:ea typeface="Open Sans" charset="0"/>
              <a:cs typeface="Open Sans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1200"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38EF36-A48F-4A90-9159-75FB53D99D59}"/>
              </a:ext>
            </a:extLst>
          </p:cNvPr>
          <p:cNvGrpSpPr>
            <a:grpSpLocks noChangeAspect="1"/>
          </p:cNvGrpSpPr>
          <p:nvPr/>
        </p:nvGrpSpPr>
        <p:grpSpPr>
          <a:xfrm>
            <a:off x="856903" y="4174428"/>
            <a:ext cx="390809" cy="393192"/>
            <a:chOff x="8469313" y="1664335"/>
            <a:chExt cx="520700" cy="523875"/>
          </a:xfrm>
        </p:grpSpPr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EA3D5CEE-110D-42D0-A3E9-61635468A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9313" y="1664335"/>
              <a:ext cx="520700" cy="523875"/>
            </a:xfrm>
            <a:custGeom>
              <a:avLst/>
              <a:gdLst>
                <a:gd name="T0" fmla="*/ 312 w 657"/>
                <a:gd name="T1" fmla="*/ 659 h 659"/>
                <a:gd name="T2" fmla="*/ 262 w 657"/>
                <a:gd name="T3" fmla="*/ 652 h 659"/>
                <a:gd name="T4" fmla="*/ 200 w 657"/>
                <a:gd name="T5" fmla="*/ 634 h 659"/>
                <a:gd name="T6" fmla="*/ 120 w 657"/>
                <a:gd name="T7" fmla="*/ 584 h 659"/>
                <a:gd name="T8" fmla="*/ 56 w 657"/>
                <a:gd name="T9" fmla="*/ 514 h 659"/>
                <a:gd name="T10" fmla="*/ 15 w 657"/>
                <a:gd name="T11" fmla="*/ 428 h 659"/>
                <a:gd name="T12" fmla="*/ 4 w 657"/>
                <a:gd name="T13" fmla="*/ 380 h 659"/>
                <a:gd name="T14" fmla="*/ 0 w 657"/>
                <a:gd name="T15" fmla="*/ 330 h 659"/>
                <a:gd name="T16" fmla="*/ 1 w 657"/>
                <a:gd name="T17" fmla="*/ 296 h 659"/>
                <a:gd name="T18" fmla="*/ 11 w 657"/>
                <a:gd name="T19" fmla="*/ 248 h 659"/>
                <a:gd name="T20" fmla="*/ 39 w 657"/>
                <a:gd name="T21" fmla="*/ 174 h 659"/>
                <a:gd name="T22" fmla="*/ 97 w 657"/>
                <a:gd name="T23" fmla="*/ 97 h 659"/>
                <a:gd name="T24" fmla="*/ 172 w 657"/>
                <a:gd name="T25" fmla="*/ 41 h 659"/>
                <a:gd name="T26" fmla="*/ 246 w 657"/>
                <a:gd name="T27" fmla="*/ 11 h 659"/>
                <a:gd name="T28" fmla="*/ 296 w 657"/>
                <a:gd name="T29" fmla="*/ 3 h 659"/>
                <a:gd name="T30" fmla="*/ 329 w 657"/>
                <a:gd name="T31" fmla="*/ 0 h 659"/>
                <a:gd name="T32" fmla="*/ 379 w 657"/>
                <a:gd name="T33" fmla="*/ 5 h 659"/>
                <a:gd name="T34" fmla="*/ 426 w 657"/>
                <a:gd name="T35" fmla="*/ 15 h 659"/>
                <a:gd name="T36" fmla="*/ 512 w 657"/>
                <a:gd name="T37" fmla="*/ 57 h 659"/>
                <a:gd name="T38" fmla="*/ 582 w 657"/>
                <a:gd name="T39" fmla="*/ 121 h 659"/>
                <a:gd name="T40" fmla="*/ 632 w 657"/>
                <a:gd name="T41" fmla="*/ 202 h 659"/>
                <a:gd name="T42" fmla="*/ 651 w 657"/>
                <a:gd name="T43" fmla="*/ 264 h 659"/>
                <a:gd name="T44" fmla="*/ 657 w 657"/>
                <a:gd name="T45" fmla="*/ 314 h 659"/>
                <a:gd name="T46" fmla="*/ 657 w 657"/>
                <a:gd name="T47" fmla="*/ 347 h 659"/>
                <a:gd name="T48" fmla="*/ 651 w 657"/>
                <a:gd name="T49" fmla="*/ 396 h 659"/>
                <a:gd name="T50" fmla="*/ 632 w 657"/>
                <a:gd name="T51" fmla="*/ 457 h 659"/>
                <a:gd name="T52" fmla="*/ 582 w 657"/>
                <a:gd name="T53" fmla="*/ 539 h 659"/>
                <a:gd name="T54" fmla="*/ 512 w 657"/>
                <a:gd name="T55" fmla="*/ 603 h 659"/>
                <a:gd name="T56" fmla="*/ 426 w 657"/>
                <a:gd name="T57" fmla="*/ 644 h 659"/>
                <a:gd name="T58" fmla="*/ 379 w 657"/>
                <a:gd name="T59" fmla="*/ 655 h 659"/>
                <a:gd name="T60" fmla="*/ 329 w 657"/>
                <a:gd name="T61" fmla="*/ 659 h 659"/>
                <a:gd name="T62" fmla="*/ 329 w 657"/>
                <a:gd name="T63" fmla="*/ 38 h 659"/>
                <a:gd name="T64" fmla="*/ 242 w 657"/>
                <a:gd name="T65" fmla="*/ 52 h 659"/>
                <a:gd name="T66" fmla="*/ 165 w 657"/>
                <a:gd name="T67" fmla="*/ 89 h 659"/>
                <a:gd name="T68" fmla="*/ 104 w 657"/>
                <a:gd name="T69" fmla="*/ 144 h 659"/>
                <a:gd name="T70" fmla="*/ 61 w 657"/>
                <a:gd name="T71" fmla="*/ 217 h 659"/>
                <a:gd name="T72" fmla="*/ 39 w 657"/>
                <a:gd name="T73" fmla="*/ 300 h 659"/>
                <a:gd name="T74" fmla="*/ 39 w 657"/>
                <a:gd name="T75" fmla="*/ 359 h 659"/>
                <a:gd name="T76" fmla="*/ 61 w 657"/>
                <a:gd name="T77" fmla="*/ 444 h 659"/>
                <a:gd name="T78" fmla="*/ 104 w 657"/>
                <a:gd name="T79" fmla="*/ 515 h 659"/>
                <a:gd name="T80" fmla="*/ 165 w 657"/>
                <a:gd name="T81" fmla="*/ 572 h 659"/>
                <a:gd name="T82" fmla="*/ 242 w 657"/>
                <a:gd name="T83" fmla="*/ 608 h 659"/>
                <a:gd name="T84" fmla="*/ 329 w 657"/>
                <a:gd name="T85" fmla="*/ 621 h 659"/>
                <a:gd name="T86" fmla="*/ 387 w 657"/>
                <a:gd name="T87" fmla="*/ 616 h 659"/>
                <a:gd name="T88" fmla="*/ 468 w 657"/>
                <a:gd name="T89" fmla="*/ 586 h 659"/>
                <a:gd name="T90" fmla="*/ 535 w 657"/>
                <a:gd name="T91" fmla="*/ 535 h 659"/>
                <a:gd name="T92" fmla="*/ 585 w 657"/>
                <a:gd name="T93" fmla="*/ 468 h 659"/>
                <a:gd name="T94" fmla="*/ 614 w 657"/>
                <a:gd name="T95" fmla="*/ 389 h 659"/>
                <a:gd name="T96" fmla="*/ 620 w 657"/>
                <a:gd name="T97" fmla="*/ 330 h 659"/>
                <a:gd name="T98" fmla="*/ 608 w 657"/>
                <a:gd name="T99" fmla="*/ 244 h 659"/>
                <a:gd name="T100" fmla="*/ 570 w 657"/>
                <a:gd name="T101" fmla="*/ 167 h 659"/>
                <a:gd name="T102" fmla="*/ 513 w 657"/>
                <a:gd name="T103" fmla="*/ 105 h 659"/>
                <a:gd name="T104" fmla="*/ 442 w 657"/>
                <a:gd name="T105" fmla="*/ 62 h 659"/>
                <a:gd name="T106" fmla="*/ 359 w 657"/>
                <a:gd name="T107" fmla="*/ 41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7" h="659">
                  <a:moveTo>
                    <a:pt x="329" y="659"/>
                  </a:moveTo>
                  <a:lnTo>
                    <a:pt x="329" y="659"/>
                  </a:lnTo>
                  <a:lnTo>
                    <a:pt x="312" y="659"/>
                  </a:lnTo>
                  <a:lnTo>
                    <a:pt x="296" y="658"/>
                  </a:lnTo>
                  <a:lnTo>
                    <a:pt x="278" y="655"/>
                  </a:lnTo>
                  <a:lnTo>
                    <a:pt x="262" y="652"/>
                  </a:lnTo>
                  <a:lnTo>
                    <a:pt x="246" y="648"/>
                  </a:lnTo>
                  <a:lnTo>
                    <a:pt x="231" y="644"/>
                  </a:lnTo>
                  <a:lnTo>
                    <a:pt x="200" y="634"/>
                  </a:lnTo>
                  <a:lnTo>
                    <a:pt x="172" y="619"/>
                  </a:lnTo>
                  <a:lnTo>
                    <a:pt x="145" y="603"/>
                  </a:lnTo>
                  <a:lnTo>
                    <a:pt x="120" y="584"/>
                  </a:lnTo>
                  <a:lnTo>
                    <a:pt x="97" y="562"/>
                  </a:lnTo>
                  <a:lnTo>
                    <a:pt x="75" y="539"/>
                  </a:lnTo>
                  <a:lnTo>
                    <a:pt x="56" y="514"/>
                  </a:lnTo>
                  <a:lnTo>
                    <a:pt x="39" y="487"/>
                  </a:lnTo>
                  <a:lnTo>
                    <a:pt x="26" y="457"/>
                  </a:lnTo>
                  <a:lnTo>
                    <a:pt x="15" y="428"/>
                  </a:lnTo>
                  <a:lnTo>
                    <a:pt x="11" y="412"/>
                  </a:lnTo>
                  <a:lnTo>
                    <a:pt x="7" y="396"/>
                  </a:lnTo>
                  <a:lnTo>
                    <a:pt x="4" y="380"/>
                  </a:lnTo>
                  <a:lnTo>
                    <a:pt x="1" y="363"/>
                  </a:lnTo>
                  <a:lnTo>
                    <a:pt x="0" y="347"/>
                  </a:lnTo>
                  <a:lnTo>
                    <a:pt x="0" y="330"/>
                  </a:lnTo>
                  <a:lnTo>
                    <a:pt x="0" y="330"/>
                  </a:lnTo>
                  <a:lnTo>
                    <a:pt x="0" y="314"/>
                  </a:lnTo>
                  <a:lnTo>
                    <a:pt x="1" y="296"/>
                  </a:lnTo>
                  <a:lnTo>
                    <a:pt x="4" y="280"/>
                  </a:lnTo>
                  <a:lnTo>
                    <a:pt x="7" y="264"/>
                  </a:lnTo>
                  <a:lnTo>
                    <a:pt x="11" y="248"/>
                  </a:lnTo>
                  <a:lnTo>
                    <a:pt x="15" y="233"/>
                  </a:lnTo>
                  <a:lnTo>
                    <a:pt x="26" y="202"/>
                  </a:lnTo>
                  <a:lnTo>
                    <a:pt x="39" y="174"/>
                  </a:lnTo>
                  <a:lnTo>
                    <a:pt x="56" y="146"/>
                  </a:lnTo>
                  <a:lnTo>
                    <a:pt x="75" y="121"/>
                  </a:lnTo>
                  <a:lnTo>
                    <a:pt x="97" y="97"/>
                  </a:lnTo>
                  <a:lnTo>
                    <a:pt x="120" y="76"/>
                  </a:lnTo>
                  <a:lnTo>
                    <a:pt x="145" y="57"/>
                  </a:lnTo>
                  <a:lnTo>
                    <a:pt x="172" y="41"/>
                  </a:lnTo>
                  <a:lnTo>
                    <a:pt x="200" y="27"/>
                  </a:lnTo>
                  <a:lnTo>
                    <a:pt x="231" y="15"/>
                  </a:lnTo>
                  <a:lnTo>
                    <a:pt x="246" y="11"/>
                  </a:lnTo>
                  <a:lnTo>
                    <a:pt x="262" y="7"/>
                  </a:lnTo>
                  <a:lnTo>
                    <a:pt x="278" y="5"/>
                  </a:lnTo>
                  <a:lnTo>
                    <a:pt x="296" y="3"/>
                  </a:lnTo>
                  <a:lnTo>
                    <a:pt x="312" y="2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2"/>
                  </a:lnTo>
                  <a:lnTo>
                    <a:pt x="363" y="3"/>
                  </a:lnTo>
                  <a:lnTo>
                    <a:pt x="379" y="5"/>
                  </a:lnTo>
                  <a:lnTo>
                    <a:pt x="395" y="7"/>
                  </a:lnTo>
                  <a:lnTo>
                    <a:pt x="411" y="11"/>
                  </a:lnTo>
                  <a:lnTo>
                    <a:pt x="426" y="15"/>
                  </a:lnTo>
                  <a:lnTo>
                    <a:pt x="457" y="27"/>
                  </a:lnTo>
                  <a:lnTo>
                    <a:pt x="485" y="41"/>
                  </a:lnTo>
                  <a:lnTo>
                    <a:pt x="512" y="57"/>
                  </a:lnTo>
                  <a:lnTo>
                    <a:pt x="538" y="76"/>
                  </a:lnTo>
                  <a:lnTo>
                    <a:pt x="562" y="97"/>
                  </a:lnTo>
                  <a:lnTo>
                    <a:pt x="582" y="121"/>
                  </a:lnTo>
                  <a:lnTo>
                    <a:pt x="601" y="146"/>
                  </a:lnTo>
                  <a:lnTo>
                    <a:pt x="618" y="174"/>
                  </a:lnTo>
                  <a:lnTo>
                    <a:pt x="632" y="202"/>
                  </a:lnTo>
                  <a:lnTo>
                    <a:pt x="642" y="233"/>
                  </a:lnTo>
                  <a:lnTo>
                    <a:pt x="648" y="248"/>
                  </a:lnTo>
                  <a:lnTo>
                    <a:pt x="651" y="264"/>
                  </a:lnTo>
                  <a:lnTo>
                    <a:pt x="653" y="280"/>
                  </a:lnTo>
                  <a:lnTo>
                    <a:pt x="656" y="296"/>
                  </a:lnTo>
                  <a:lnTo>
                    <a:pt x="657" y="314"/>
                  </a:lnTo>
                  <a:lnTo>
                    <a:pt x="657" y="330"/>
                  </a:lnTo>
                  <a:lnTo>
                    <a:pt x="657" y="330"/>
                  </a:lnTo>
                  <a:lnTo>
                    <a:pt x="657" y="347"/>
                  </a:lnTo>
                  <a:lnTo>
                    <a:pt x="656" y="363"/>
                  </a:lnTo>
                  <a:lnTo>
                    <a:pt x="653" y="380"/>
                  </a:lnTo>
                  <a:lnTo>
                    <a:pt x="651" y="396"/>
                  </a:lnTo>
                  <a:lnTo>
                    <a:pt x="648" y="412"/>
                  </a:lnTo>
                  <a:lnTo>
                    <a:pt x="642" y="428"/>
                  </a:lnTo>
                  <a:lnTo>
                    <a:pt x="632" y="457"/>
                  </a:lnTo>
                  <a:lnTo>
                    <a:pt x="618" y="487"/>
                  </a:lnTo>
                  <a:lnTo>
                    <a:pt x="601" y="514"/>
                  </a:lnTo>
                  <a:lnTo>
                    <a:pt x="582" y="539"/>
                  </a:lnTo>
                  <a:lnTo>
                    <a:pt x="562" y="562"/>
                  </a:lnTo>
                  <a:lnTo>
                    <a:pt x="538" y="584"/>
                  </a:lnTo>
                  <a:lnTo>
                    <a:pt x="512" y="603"/>
                  </a:lnTo>
                  <a:lnTo>
                    <a:pt x="485" y="619"/>
                  </a:lnTo>
                  <a:lnTo>
                    <a:pt x="457" y="634"/>
                  </a:lnTo>
                  <a:lnTo>
                    <a:pt x="426" y="644"/>
                  </a:lnTo>
                  <a:lnTo>
                    <a:pt x="411" y="648"/>
                  </a:lnTo>
                  <a:lnTo>
                    <a:pt x="395" y="652"/>
                  </a:lnTo>
                  <a:lnTo>
                    <a:pt x="379" y="655"/>
                  </a:lnTo>
                  <a:lnTo>
                    <a:pt x="363" y="658"/>
                  </a:lnTo>
                  <a:lnTo>
                    <a:pt x="345" y="659"/>
                  </a:lnTo>
                  <a:lnTo>
                    <a:pt x="329" y="659"/>
                  </a:lnTo>
                  <a:lnTo>
                    <a:pt x="329" y="659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298" y="41"/>
                  </a:lnTo>
                  <a:lnTo>
                    <a:pt x="270" y="45"/>
                  </a:lnTo>
                  <a:lnTo>
                    <a:pt x="242" y="52"/>
                  </a:lnTo>
                  <a:lnTo>
                    <a:pt x="215" y="62"/>
                  </a:lnTo>
                  <a:lnTo>
                    <a:pt x="190" y="74"/>
                  </a:lnTo>
                  <a:lnTo>
                    <a:pt x="165" y="89"/>
                  </a:lnTo>
                  <a:lnTo>
                    <a:pt x="144" y="105"/>
                  </a:lnTo>
                  <a:lnTo>
                    <a:pt x="122" y="124"/>
                  </a:lnTo>
                  <a:lnTo>
                    <a:pt x="104" y="144"/>
                  </a:lnTo>
                  <a:lnTo>
                    <a:pt x="87" y="167"/>
                  </a:lnTo>
                  <a:lnTo>
                    <a:pt x="73" y="191"/>
                  </a:lnTo>
                  <a:lnTo>
                    <a:pt x="61" y="217"/>
                  </a:lnTo>
                  <a:lnTo>
                    <a:pt x="51" y="244"/>
                  </a:lnTo>
                  <a:lnTo>
                    <a:pt x="43" y="272"/>
                  </a:lnTo>
                  <a:lnTo>
                    <a:pt x="39" y="300"/>
                  </a:lnTo>
                  <a:lnTo>
                    <a:pt x="38" y="330"/>
                  </a:lnTo>
                  <a:lnTo>
                    <a:pt x="38" y="330"/>
                  </a:lnTo>
                  <a:lnTo>
                    <a:pt x="39" y="359"/>
                  </a:lnTo>
                  <a:lnTo>
                    <a:pt x="43" y="389"/>
                  </a:lnTo>
                  <a:lnTo>
                    <a:pt x="51" y="417"/>
                  </a:lnTo>
                  <a:lnTo>
                    <a:pt x="61" y="444"/>
                  </a:lnTo>
                  <a:lnTo>
                    <a:pt x="73" y="468"/>
                  </a:lnTo>
                  <a:lnTo>
                    <a:pt x="87" y="492"/>
                  </a:lnTo>
                  <a:lnTo>
                    <a:pt x="104" y="515"/>
                  </a:lnTo>
                  <a:lnTo>
                    <a:pt x="122" y="535"/>
                  </a:lnTo>
                  <a:lnTo>
                    <a:pt x="144" y="554"/>
                  </a:lnTo>
                  <a:lnTo>
                    <a:pt x="165" y="572"/>
                  </a:lnTo>
                  <a:lnTo>
                    <a:pt x="190" y="586"/>
                  </a:lnTo>
                  <a:lnTo>
                    <a:pt x="215" y="599"/>
                  </a:lnTo>
                  <a:lnTo>
                    <a:pt x="242" y="608"/>
                  </a:lnTo>
                  <a:lnTo>
                    <a:pt x="270" y="616"/>
                  </a:lnTo>
                  <a:lnTo>
                    <a:pt x="298" y="620"/>
                  </a:lnTo>
                  <a:lnTo>
                    <a:pt x="329" y="621"/>
                  </a:lnTo>
                  <a:lnTo>
                    <a:pt x="329" y="621"/>
                  </a:lnTo>
                  <a:lnTo>
                    <a:pt x="359" y="620"/>
                  </a:lnTo>
                  <a:lnTo>
                    <a:pt x="387" y="616"/>
                  </a:lnTo>
                  <a:lnTo>
                    <a:pt x="415" y="608"/>
                  </a:lnTo>
                  <a:lnTo>
                    <a:pt x="442" y="599"/>
                  </a:lnTo>
                  <a:lnTo>
                    <a:pt x="468" y="586"/>
                  </a:lnTo>
                  <a:lnTo>
                    <a:pt x="492" y="572"/>
                  </a:lnTo>
                  <a:lnTo>
                    <a:pt x="513" y="554"/>
                  </a:lnTo>
                  <a:lnTo>
                    <a:pt x="535" y="535"/>
                  </a:lnTo>
                  <a:lnTo>
                    <a:pt x="554" y="515"/>
                  </a:lnTo>
                  <a:lnTo>
                    <a:pt x="570" y="492"/>
                  </a:lnTo>
                  <a:lnTo>
                    <a:pt x="585" y="468"/>
                  </a:lnTo>
                  <a:lnTo>
                    <a:pt x="597" y="444"/>
                  </a:lnTo>
                  <a:lnTo>
                    <a:pt x="608" y="417"/>
                  </a:lnTo>
                  <a:lnTo>
                    <a:pt x="614" y="389"/>
                  </a:lnTo>
                  <a:lnTo>
                    <a:pt x="618" y="359"/>
                  </a:lnTo>
                  <a:lnTo>
                    <a:pt x="620" y="330"/>
                  </a:lnTo>
                  <a:lnTo>
                    <a:pt x="620" y="330"/>
                  </a:lnTo>
                  <a:lnTo>
                    <a:pt x="618" y="300"/>
                  </a:lnTo>
                  <a:lnTo>
                    <a:pt x="614" y="272"/>
                  </a:lnTo>
                  <a:lnTo>
                    <a:pt x="608" y="244"/>
                  </a:lnTo>
                  <a:lnTo>
                    <a:pt x="597" y="217"/>
                  </a:lnTo>
                  <a:lnTo>
                    <a:pt x="585" y="191"/>
                  </a:lnTo>
                  <a:lnTo>
                    <a:pt x="570" y="167"/>
                  </a:lnTo>
                  <a:lnTo>
                    <a:pt x="554" y="144"/>
                  </a:lnTo>
                  <a:lnTo>
                    <a:pt x="535" y="124"/>
                  </a:lnTo>
                  <a:lnTo>
                    <a:pt x="513" y="105"/>
                  </a:lnTo>
                  <a:lnTo>
                    <a:pt x="492" y="89"/>
                  </a:lnTo>
                  <a:lnTo>
                    <a:pt x="468" y="74"/>
                  </a:lnTo>
                  <a:lnTo>
                    <a:pt x="442" y="62"/>
                  </a:lnTo>
                  <a:lnTo>
                    <a:pt x="415" y="52"/>
                  </a:lnTo>
                  <a:lnTo>
                    <a:pt x="387" y="45"/>
                  </a:lnTo>
                  <a:lnTo>
                    <a:pt x="359" y="41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9">
              <a:extLst>
                <a:ext uri="{FF2B5EF4-FFF2-40B4-BE49-F238E27FC236}">
                  <a16:creationId xmlns:a16="http://schemas.microsoft.com/office/drawing/2014/main" id="{36D8B07D-B9AC-48B9-A860-02DAC9716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276" y="1884998"/>
              <a:ext cx="115888" cy="144463"/>
            </a:xfrm>
            <a:custGeom>
              <a:avLst/>
              <a:gdLst>
                <a:gd name="T0" fmla="*/ 34 w 147"/>
                <a:gd name="T1" fmla="*/ 87 h 181"/>
                <a:gd name="T2" fmla="*/ 34 w 147"/>
                <a:gd name="T3" fmla="*/ 176 h 181"/>
                <a:gd name="T4" fmla="*/ 34 w 147"/>
                <a:gd name="T5" fmla="*/ 176 h 181"/>
                <a:gd name="T6" fmla="*/ 35 w 147"/>
                <a:gd name="T7" fmla="*/ 177 h 181"/>
                <a:gd name="T8" fmla="*/ 35 w 147"/>
                <a:gd name="T9" fmla="*/ 180 h 181"/>
                <a:gd name="T10" fmla="*/ 38 w 147"/>
                <a:gd name="T11" fmla="*/ 181 h 181"/>
                <a:gd name="T12" fmla="*/ 39 w 147"/>
                <a:gd name="T13" fmla="*/ 181 h 181"/>
                <a:gd name="T14" fmla="*/ 108 w 147"/>
                <a:gd name="T15" fmla="*/ 181 h 181"/>
                <a:gd name="T16" fmla="*/ 108 w 147"/>
                <a:gd name="T17" fmla="*/ 181 h 181"/>
                <a:gd name="T18" fmla="*/ 110 w 147"/>
                <a:gd name="T19" fmla="*/ 181 h 181"/>
                <a:gd name="T20" fmla="*/ 112 w 147"/>
                <a:gd name="T21" fmla="*/ 180 h 181"/>
                <a:gd name="T22" fmla="*/ 113 w 147"/>
                <a:gd name="T23" fmla="*/ 177 h 181"/>
                <a:gd name="T24" fmla="*/ 113 w 147"/>
                <a:gd name="T25" fmla="*/ 176 h 181"/>
                <a:gd name="T26" fmla="*/ 113 w 147"/>
                <a:gd name="T27" fmla="*/ 87 h 181"/>
                <a:gd name="T28" fmla="*/ 145 w 147"/>
                <a:gd name="T29" fmla="*/ 55 h 181"/>
                <a:gd name="T30" fmla="*/ 145 w 147"/>
                <a:gd name="T31" fmla="*/ 55 h 181"/>
                <a:gd name="T32" fmla="*/ 147 w 147"/>
                <a:gd name="T33" fmla="*/ 53 h 181"/>
                <a:gd name="T34" fmla="*/ 147 w 147"/>
                <a:gd name="T35" fmla="*/ 51 h 181"/>
                <a:gd name="T36" fmla="*/ 147 w 147"/>
                <a:gd name="T37" fmla="*/ 6 h 181"/>
                <a:gd name="T38" fmla="*/ 147 w 147"/>
                <a:gd name="T39" fmla="*/ 6 h 181"/>
                <a:gd name="T40" fmla="*/ 147 w 147"/>
                <a:gd name="T41" fmla="*/ 4 h 181"/>
                <a:gd name="T42" fmla="*/ 145 w 147"/>
                <a:gd name="T43" fmla="*/ 2 h 181"/>
                <a:gd name="T44" fmla="*/ 144 w 147"/>
                <a:gd name="T45" fmla="*/ 1 h 181"/>
                <a:gd name="T46" fmla="*/ 141 w 147"/>
                <a:gd name="T47" fmla="*/ 0 h 181"/>
                <a:gd name="T48" fmla="*/ 5 w 147"/>
                <a:gd name="T49" fmla="*/ 0 h 181"/>
                <a:gd name="T50" fmla="*/ 5 w 147"/>
                <a:gd name="T51" fmla="*/ 0 h 181"/>
                <a:gd name="T52" fmla="*/ 3 w 147"/>
                <a:gd name="T53" fmla="*/ 1 h 181"/>
                <a:gd name="T54" fmla="*/ 1 w 147"/>
                <a:gd name="T55" fmla="*/ 2 h 181"/>
                <a:gd name="T56" fmla="*/ 0 w 147"/>
                <a:gd name="T57" fmla="*/ 4 h 181"/>
                <a:gd name="T58" fmla="*/ 0 w 147"/>
                <a:gd name="T59" fmla="*/ 6 h 181"/>
                <a:gd name="T60" fmla="*/ 0 w 147"/>
                <a:gd name="T61" fmla="*/ 51 h 181"/>
                <a:gd name="T62" fmla="*/ 0 w 147"/>
                <a:gd name="T63" fmla="*/ 51 h 181"/>
                <a:gd name="T64" fmla="*/ 0 w 147"/>
                <a:gd name="T65" fmla="*/ 53 h 181"/>
                <a:gd name="T66" fmla="*/ 1 w 147"/>
                <a:gd name="T67" fmla="*/ 55 h 181"/>
                <a:gd name="T68" fmla="*/ 34 w 147"/>
                <a:gd name="T6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81">
                  <a:moveTo>
                    <a:pt x="34" y="87"/>
                  </a:moveTo>
                  <a:lnTo>
                    <a:pt x="34" y="176"/>
                  </a:lnTo>
                  <a:lnTo>
                    <a:pt x="34" y="176"/>
                  </a:lnTo>
                  <a:lnTo>
                    <a:pt x="35" y="177"/>
                  </a:lnTo>
                  <a:lnTo>
                    <a:pt x="35" y="180"/>
                  </a:lnTo>
                  <a:lnTo>
                    <a:pt x="38" y="181"/>
                  </a:lnTo>
                  <a:lnTo>
                    <a:pt x="39" y="181"/>
                  </a:lnTo>
                  <a:lnTo>
                    <a:pt x="108" y="181"/>
                  </a:lnTo>
                  <a:lnTo>
                    <a:pt x="108" y="181"/>
                  </a:lnTo>
                  <a:lnTo>
                    <a:pt x="110" y="181"/>
                  </a:lnTo>
                  <a:lnTo>
                    <a:pt x="112" y="180"/>
                  </a:lnTo>
                  <a:lnTo>
                    <a:pt x="113" y="177"/>
                  </a:lnTo>
                  <a:lnTo>
                    <a:pt x="113" y="176"/>
                  </a:lnTo>
                  <a:lnTo>
                    <a:pt x="113" y="87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7" y="53"/>
                  </a:lnTo>
                  <a:lnTo>
                    <a:pt x="147" y="51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4" y="1"/>
                  </a:lnTo>
                  <a:lnTo>
                    <a:pt x="14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34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842D7BE9-6D2C-4086-BDA2-BF4F5729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1788160"/>
              <a:ext cx="80963" cy="79375"/>
            </a:xfrm>
            <a:custGeom>
              <a:avLst/>
              <a:gdLst>
                <a:gd name="T0" fmla="*/ 51 w 102"/>
                <a:gd name="T1" fmla="*/ 101 h 101"/>
                <a:gd name="T2" fmla="*/ 51 w 102"/>
                <a:gd name="T3" fmla="*/ 101 h 101"/>
                <a:gd name="T4" fmla="*/ 60 w 102"/>
                <a:gd name="T5" fmla="*/ 101 h 101"/>
                <a:gd name="T6" fmla="*/ 70 w 102"/>
                <a:gd name="T7" fmla="*/ 98 h 101"/>
                <a:gd name="T8" fmla="*/ 79 w 102"/>
                <a:gd name="T9" fmla="*/ 93 h 101"/>
                <a:gd name="T10" fmla="*/ 86 w 102"/>
                <a:gd name="T11" fmla="*/ 86 h 101"/>
                <a:gd name="T12" fmla="*/ 93 w 102"/>
                <a:gd name="T13" fmla="*/ 79 h 101"/>
                <a:gd name="T14" fmla="*/ 98 w 102"/>
                <a:gd name="T15" fmla="*/ 70 h 101"/>
                <a:gd name="T16" fmla="*/ 101 w 102"/>
                <a:gd name="T17" fmla="*/ 61 h 101"/>
                <a:gd name="T18" fmla="*/ 102 w 102"/>
                <a:gd name="T19" fmla="*/ 51 h 101"/>
                <a:gd name="T20" fmla="*/ 102 w 102"/>
                <a:gd name="T21" fmla="*/ 51 h 101"/>
                <a:gd name="T22" fmla="*/ 101 w 102"/>
                <a:gd name="T23" fmla="*/ 40 h 101"/>
                <a:gd name="T24" fmla="*/ 98 w 102"/>
                <a:gd name="T25" fmla="*/ 31 h 101"/>
                <a:gd name="T26" fmla="*/ 93 w 102"/>
                <a:gd name="T27" fmla="*/ 22 h 101"/>
                <a:gd name="T28" fmla="*/ 86 w 102"/>
                <a:gd name="T29" fmla="*/ 15 h 101"/>
                <a:gd name="T30" fmla="*/ 79 w 102"/>
                <a:gd name="T31" fmla="*/ 8 h 101"/>
                <a:gd name="T32" fmla="*/ 70 w 102"/>
                <a:gd name="T33" fmla="*/ 4 h 101"/>
                <a:gd name="T34" fmla="*/ 60 w 102"/>
                <a:gd name="T35" fmla="*/ 0 h 101"/>
                <a:gd name="T36" fmla="*/ 51 w 102"/>
                <a:gd name="T37" fmla="*/ 0 h 101"/>
                <a:gd name="T38" fmla="*/ 51 w 102"/>
                <a:gd name="T39" fmla="*/ 0 h 101"/>
                <a:gd name="T40" fmla="*/ 40 w 102"/>
                <a:gd name="T41" fmla="*/ 0 h 101"/>
                <a:gd name="T42" fmla="*/ 31 w 102"/>
                <a:gd name="T43" fmla="*/ 4 h 101"/>
                <a:gd name="T44" fmla="*/ 21 w 102"/>
                <a:gd name="T45" fmla="*/ 8 h 101"/>
                <a:gd name="T46" fmla="*/ 15 w 102"/>
                <a:gd name="T47" fmla="*/ 15 h 101"/>
                <a:gd name="T48" fmla="*/ 8 w 102"/>
                <a:gd name="T49" fmla="*/ 22 h 101"/>
                <a:gd name="T50" fmla="*/ 4 w 102"/>
                <a:gd name="T51" fmla="*/ 31 h 101"/>
                <a:gd name="T52" fmla="*/ 1 w 102"/>
                <a:gd name="T53" fmla="*/ 40 h 101"/>
                <a:gd name="T54" fmla="*/ 0 w 102"/>
                <a:gd name="T55" fmla="*/ 51 h 101"/>
                <a:gd name="T56" fmla="*/ 0 w 102"/>
                <a:gd name="T57" fmla="*/ 51 h 101"/>
                <a:gd name="T58" fmla="*/ 1 w 102"/>
                <a:gd name="T59" fmla="*/ 61 h 101"/>
                <a:gd name="T60" fmla="*/ 4 w 102"/>
                <a:gd name="T61" fmla="*/ 70 h 101"/>
                <a:gd name="T62" fmla="*/ 8 w 102"/>
                <a:gd name="T63" fmla="*/ 79 h 101"/>
                <a:gd name="T64" fmla="*/ 15 w 102"/>
                <a:gd name="T65" fmla="*/ 86 h 101"/>
                <a:gd name="T66" fmla="*/ 21 w 102"/>
                <a:gd name="T67" fmla="*/ 93 h 101"/>
                <a:gd name="T68" fmla="*/ 31 w 102"/>
                <a:gd name="T69" fmla="*/ 98 h 101"/>
                <a:gd name="T70" fmla="*/ 40 w 102"/>
                <a:gd name="T71" fmla="*/ 101 h 101"/>
                <a:gd name="T72" fmla="*/ 51 w 102"/>
                <a:gd name="T73" fmla="*/ 101 h 101"/>
                <a:gd name="T74" fmla="*/ 51 w 102"/>
                <a:gd name="T7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51" y="101"/>
                  </a:moveTo>
                  <a:lnTo>
                    <a:pt x="51" y="101"/>
                  </a:lnTo>
                  <a:lnTo>
                    <a:pt x="60" y="101"/>
                  </a:lnTo>
                  <a:lnTo>
                    <a:pt x="70" y="98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98" y="70"/>
                  </a:lnTo>
                  <a:lnTo>
                    <a:pt x="101" y="61"/>
                  </a:lnTo>
                  <a:lnTo>
                    <a:pt x="102" y="51"/>
                  </a:lnTo>
                  <a:lnTo>
                    <a:pt x="102" y="51"/>
                  </a:lnTo>
                  <a:lnTo>
                    <a:pt x="101" y="40"/>
                  </a:lnTo>
                  <a:lnTo>
                    <a:pt x="98" y="3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8"/>
                  </a:lnTo>
                  <a:lnTo>
                    <a:pt x="70" y="4"/>
                  </a:lnTo>
                  <a:lnTo>
                    <a:pt x="60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31" y="4"/>
                  </a:lnTo>
                  <a:lnTo>
                    <a:pt x="21" y="8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4" y="31"/>
                  </a:lnTo>
                  <a:lnTo>
                    <a:pt x="1" y="4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4" y="7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1" y="93"/>
                  </a:lnTo>
                  <a:lnTo>
                    <a:pt x="31" y="98"/>
                  </a:lnTo>
                  <a:lnTo>
                    <a:pt x="40" y="101"/>
                  </a:lnTo>
                  <a:lnTo>
                    <a:pt x="51" y="101"/>
                  </a:lnTo>
                  <a:lnTo>
                    <a:pt x="51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1">
              <a:extLst>
                <a:ext uri="{FF2B5EF4-FFF2-40B4-BE49-F238E27FC236}">
                  <a16:creationId xmlns:a16="http://schemas.microsoft.com/office/drawing/2014/main" id="{D950324A-5B9C-4C73-86DA-4A4605D5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1992948"/>
              <a:ext cx="266700" cy="76200"/>
            </a:xfrm>
            <a:custGeom>
              <a:avLst/>
              <a:gdLst>
                <a:gd name="T0" fmla="*/ 228 w 336"/>
                <a:gd name="T1" fmla="*/ 19 h 97"/>
                <a:gd name="T2" fmla="*/ 254 w 336"/>
                <a:gd name="T3" fmla="*/ 22 h 97"/>
                <a:gd name="T4" fmla="*/ 289 w 336"/>
                <a:gd name="T5" fmla="*/ 30 h 97"/>
                <a:gd name="T6" fmla="*/ 308 w 336"/>
                <a:gd name="T7" fmla="*/ 38 h 97"/>
                <a:gd name="T8" fmla="*/ 316 w 336"/>
                <a:gd name="T9" fmla="*/ 44 h 97"/>
                <a:gd name="T10" fmla="*/ 316 w 336"/>
                <a:gd name="T11" fmla="*/ 47 h 97"/>
                <a:gd name="T12" fmla="*/ 315 w 336"/>
                <a:gd name="T13" fmla="*/ 51 h 97"/>
                <a:gd name="T14" fmla="*/ 296 w 336"/>
                <a:gd name="T15" fmla="*/ 61 h 97"/>
                <a:gd name="T16" fmla="*/ 258 w 336"/>
                <a:gd name="T17" fmla="*/ 70 h 97"/>
                <a:gd name="T18" fmla="*/ 202 w 336"/>
                <a:gd name="T19" fmla="*/ 77 h 97"/>
                <a:gd name="T20" fmla="*/ 168 w 336"/>
                <a:gd name="T21" fmla="*/ 77 h 97"/>
                <a:gd name="T22" fmla="*/ 104 w 336"/>
                <a:gd name="T23" fmla="*/ 74 h 97"/>
                <a:gd name="T24" fmla="*/ 56 w 336"/>
                <a:gd name="T25" fmla="*/ 66 h 97"/>
                <a:gd name="T26" fmla="*/ 28 w 336"/>
                <a:gd name="T27" fmla="*/ 55 h 97"/>
                <a:gd name="T28" fmla="*/ 19 w 336"/>
                <a:gd name="T29" fmla="*/ 48 h 97"/>
                <a:gd name="T30" fmla="*/ 19 w 336"/>
                <a:gd name="T31" fmla="*/ 47 h 97"/>
                <a:gd name="T32" fmla="*/ 22 w 336"/>
                <a:gd name="T33" fmla="*/ 42 h 97"/>
                <a:gd name="T34" fmla="*/ 35 w 336"/>
                <a:gd name="T35" fmla="*/ 34 h 97"/>
                <a:gd name="T36" fmla="*/ 60 w 336"/>
                <a:gd name="T37" fmla="*/ 26 h 97"/>
                <a:gd name="T38" fmla="*/ 106 w 336"/>
                <a:gd name="T39" fmla="*/ 19 h 97"/>
                <a:gd name="T40" fmla="*/ 105 w 336"/>
                <a:gd name="T41" fmla="*/ 0 h 97"/>
                <a:gd name="T42" fmla="*/ 56 w 336"/>
                <a:gd name="T43" fmla="*/ 7 h 97"/>
                <a:gd name="T44" fmla="*/ 24 w 336"/>
                <a:gd name="T45" fmla="*/ 18 h 97"/>
                <a:gd name="T46" fmla="*/ 11 w 336"/>
                <a:gd name="T47" fmla="*/ 26 h 97"/>
                <a:gd name="T48" fmla="*/ 3 w 336"/>
                <a:gd name="T49" fmla="*/ 35 h 97"/>
                <a:gd name="T50" fmla="*/ 0 w 336"/>
                <a:gd name="T51" fmla="*/ 47 h 97"/>
                <a:gd name="T52" fmla="*/ 0 w 336"/>
                <a:gd name="T53" fmla="*/ 54 h 97"/>
                <a:gd name="T54" fmla="*/ 8 w 336"/>
                <a:gd name="T55" fmla="*/ 65 h 97"/>
                <a:gd name="T56" fmla="*/ 22 w 336"/>
                <a:gd name="T57" fmla="*/ 74 h 97"/>
                <a:gd name="T58" fmla="*/ 54 w 336"/>
                <a:gd name="T59" fmla="*/ 85 h 97"/>
                <a:gd name="T60" fmla="*/ 108 w 336"/>
                <a:gd name="T61" fmla="*/ 94 h 97"/>
                <a:gd name="T62" fmla="*/ 168 w 336"/>
                <a:gd name="T63" fmla="*/ 97 h 97"/>
                <a:gd name="T64" fmla="*/ 198 w 336"/>
                <a:gd name="T65" fmla="*/ 96 h 97"/>
                <a:gd name="T66" fmla="*/ 257 w 336"/>
                <a:gd name="T67" fmla="*/ 90 h 97"/>
                <a:gd name="T68" fmla="*/ 304 w 336"/>
                <a:gd name="T69" fmla="*/ 78 h 97"/>
                <a:gd name="T70" fmla="*/ 321 w 336"/>
                <a:gd name="T71" fmla="*/ 69 h 97"/>
                <a:gd name="T72" fmla="*/ 332 w 336"/>
                <a:gd name="T73" fmla="*/ 59 h 97"/>
                <a:gd name="T74" fmla="*/ 336 w 336"/>
                <a:gd name="T75" fmla="*/ 47 h 97"/>
                <a:gd name="T76" fmla="*/ 335 w 336"/>
                <a:gd name="T77" fmla="*/ 42 h 97"/>
                <a:gd name="T78" fmla="*/ 329 w 336"/>
                <a:gd name="T79" fmla="*/ 31 h 97"/>
                <a:gd name="T80" fmla="*/ 319 w 336"/>
                <a:gd name="T81" fmla="*/ 22 h 97"/>
                <a:gd name="T82" fmla="*/ 296 w 336"/>
                <a:gd name="T83" fmla="*/ 12 h 97"/>
                <a:gd name="T84" fmla="*/ 261 w 336"/>
                <a:gd name="T85" fmla="*/ 4 h 97"/>
                <a:gd name="T86" fmla="*/ 230 w 336"/>
                <a:gd name="T8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6" h="97">
                  <a:moveTo>
                    <a:pt x="230" y="0"/>
                  </a:moveTo>
                  <a:lnTo>
                    <a:pt x="228" y="19"/>
                  </a:lnTo>
                  <a:lnTo>
                    <a:pt x="228" y="19"/>
                  </a:lnTo>
                  <a:lnTo>
                    <a:pt x="254" y="22"/>
                  </a:lnTo>
                  <a:lnTo>
                    <a:pt x="274" y="26"/>
                  </a:lnTo>
                  <a:lnTo>
                    <a:pt x="289" y="30"/>
                  </a:lnTo>
                  <a:lnTo>
                    <a:pt x="301" y="34"/>
                  </a:lnTo>
                  <a:lnTo>
                    <a:pt x="308" y="38"/>
                  </a:lnTo>
                  <a:lnTo>
                    <a:pt x="313" y="42"/>
                  </a:lnTo>
                  <a:lnTo>
                    <a:pt x="316" y="44"/>
                  </a:lnTo>
                  <a:lnTo>
                    <a:pt x="316" y="47"/>
                  </a:lnTo>
                  <a:lnTo>
                    <a:pt x="316" y="47"/>
                  </a:lnTo>
                  <a:lnTo>
                    <a:pt x="316" y="48"/>
                  </a:lnTo>
                  <a:lnTo>
                    <a:pt x="315" y="51"/>
                  </a:lnTo>
                  <a:lnTo>
                    <a:pt x="306" y="55"/>
                  </a:lnTo>
                  <a:lnTo>
                    <a:pt x="296" y="61"/>
                  </a:lnTo>
                  <a:lnTo>
                    <a:pt x="278" y="66"/>
                  </a:lnTo>
                  <a:lnTo>
                    <a:pt x="258" y="70"/>
                  </a:lnTo>
                  <a:lnTo>
                    <a:pt x="233" y="74"/>
                  </a:lnTo>
                  <a:lnTo>
                    <a:pt x="202" y="77"/>
                  </a:lnTo>
                  <a:lnTo>
                    <a:pt x="168" y="77"/>
                  </a:lnTo>
                  <a:lnTo>
                    <a:pt x="168" y="77"/>
                  </a:lnTo>
                  <a:lnTo>
                    <a:pt x="133" y="77"/>
                  </a:lnTo>
                  <a:lnTo>
                    <a:pt x="104" y="74"/>
                  </a:lnTo>
                  <a:lnTo>
                    <a:pt x="78" y="70"/>
                  </a:lnTo>
                  <a:lnTo>
                    <a:pt x="56" y="66"/>
                  </a:lnTo>
                  <a:lnTo>
                    <a:pt x="40" y="61"/>
                  </a:lnTo>
                  <a:lnTo>
                    <a:pt x="28" y="55"/>
                  </a:lnTo>
                  <a:lnTo>
                    <a:pt x="22" y="51"/>
                  </a:lnTo>
                  <a:lnTo>
                    <a:pt x="19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7" y="38"/>
                  </a:lnTo>
                  <a:lnTo>
                    <a:pt x="35" y="34"/>
                  </a:lnTo>
                  <a:lnTo>
                    <a:pt x="46" y="30"/>
                  </a:lnTo>
                  <a:lnTo>
                    <a:pt x="60" y="26"/>
                  </a:lnTo>
                  <a:lnTo>
                    <a:pt x="81" y="22"/>
                  </a:lnTo>
                  <a:lnTo>
                    <a:pt x="106" y="19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74" y="4"/>
                  </a:lnTo>
                  <a:lnTo>
                    <a:pt x="56" y="7"/>
                  </a:lnTo>
                  <a:lnTo>
                    <a:pt x="39" y="12"/>
                  </a:lnTo>
                  <a:lnTo>
                    <a:pt x="24" y="18"/>
                  </a:lnTo>
                  <a:lnTo>
                    <a:pt x="17" y="22"/>
                  </a:lnTo>
                  <a:lnTo>
                    <a:pt x="11" y="26"/>
                  </a:lnTo>
                  <a:lnTo>
                    <a:pt x="7" y="31"/>
                  </a:lnTo>
                  <a:lnTo>
                    <a:pt x="3" y="35"/>
                  </a:lnTo>
                  <a:lnTo>
                    <a:pt x="0" y="42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54"/>
                  </a:lnTo>
                  <a:lnTo>
                    <a:pt x="3" y="59"/>
                  </a:lnTo>
                  <a:lnTo>
                    <a:pt x="8" y="65"/>
                  </a:lnTo>
                  <a:lnTo>
                    <a:pt x="15" y="69"/>
                  </a:lnTo>
                  <a:lnTo>
                    <a:pt x="22" y="74"/>
                  </a:lnTo>
                  <a:lnTo>
                    <a:pt x="31" y="78"/>
                  </a:lnTo>
                  <a:lnTo>
                    <a:pt x="54" y="85"/>
                  </a:lnTo>
                  <a:lnTo>
                    <a:pt x="79" y="90"/>
                  </a:lnTo>
                  <a:lnTo>
                    <a:pt x="108" y="94"/>
                  </a:lnTo>
                  <a:lnTo>
                    <a:pt x="137" y="96"/>
                  </a:lnTo>
                  <a:lnTo>
                    <a:pt x="168" y="97"/>
                  </a:lnTo>
                  <a:lnTo>
                    <a:pt x="168" y="97"/>
                  </a:lnTo>
                  <a:lnTo>
                    <a:pt x="198" y="96"/>
                  </a:lnTo>
                  <a:lnTo>
                    <a:pt x="228" y="94"/>
                  </a:lnTo>
                  <a:lnTo>
                    <a:pt x="257" y="90"/>
                  </a:lnTo>
                  <a:lnTo>
                    <a:pt x="282" y="85"/>
                  </a:lnTo>
                  <a:lnTo>
                    <a:pt x="304" y="78"/>
                  </a:lnTo>
                  <a:lnTo>
                    <a:pt x="313" y="74"/>
                  </a:lnTo>
                  <a:lnTo>
                    <a:pt x="321" y="69"/>
                  </a:lnTo>
                  <a:lnTo>
                    <a:pt x="327" y="65"/>
                  </a:lnTo>
                  <a:lnTo>
                    <a:pt x="332" y="59"/>
                  </a:lnTo>
                  <a:lnTo>
                    <a:pt x="335" y="54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5" y="42"/>
                  </a:lnTo>
                  <a:lnTo>
                    <a:pt x="332" y="35"/>
                  </a:lnTo>
                  <a:lnTo>
                    <a:pt x="329" y="31"/>
                  </a:lnTo>
                  <a:lnTo>
                    <a:pt x="324" y="26"/>
                  </a:lnTo>
                  <a:lnTo>
                    <a:pt x="319" y="22"/>
                  </a:lnTo>
                  <a:lnTo>
                    <a:pt x="312" y="18"/>
                  </a:lnTo>
                  <a:lnTo>
                    <a:pt x="296" y="12"/>
                  </a:lnTo>
                  <a:lnTo>
                    <a:pt x="278" y="7"/>
                  </a:lnTo>
                  <a:lnTo>
                    <a:pt x="261" y="4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91B4AAB-6E5E-4A9D-AA2A-8A7CF76AE256}"/>
              </a:ext>
            </a:extLst>
          </p:cNvPr>
          <p:cNvGrpSpPr>
            <a:grpSpLocks noChangeAspect="1"/>
          </p:cNvGrpSpPr>
          <p:nvPr/>
        </p:nvGrpSpPr>
        <p:grpSpPr>
          <a:xfrm>
            <a:off x="855711" y="5414509"/>
            <a:ext cx="393192" cy="393192"/>
            <a:chOff x="4071938" y="1660525"/>
            <a:chExt cx="522288" cy="522288"/>
          </a:xfrm>
        </p:grpSpPr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E570F892-0FFA-4D09-8CE2-C31ED65A9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1938" y="1660525"/>
              <a:ext cx="522288" cy="522288"/>
            </a:xfrm>
            <a:custGeom>
              <a:avLst/>
              <a:gdLst>
                <a:gd name="T0" fmla="*/ 313 w 658"/>
                <a:gd name="T1" fmla="*/ 657 h 658"/>
                <a:gd name="T2" fmla="*/ 263 w 658"/>
                <a:gd name="T3" fmla="*/ 651 h 658"/>
                <a:gd name="T4" fmla="*/ 201 w 658"/>
                <a:gd name="T5" fmla="*/ 631 h 658"/>
                <a:gd name="T6" fmla="*/ 120 w 658"/>
                <a:gd name="T7" fmla="*/ 583 h 658"/>
                <a:gd name="T8" fmla="*/ 56 w 658"/>
                <a:gd name="T9" fmla="*/ 513 h 658"/>
                <a:gd name="T10" fmla="*/ 14 w 658"/>
                <a:gd name="T11" fmla="*/ 426 h 658"/>
                <a:gd name="T12" fmla="*/ 4 w 658"/>
                <a:gd name="T13" fmla="*/ 379 h 658"/>
                <a:gd name="T14" fmla="*/ 0 w 658"/>
                <a:gd name="T15" fmla="*/ 329 h 658"/>
                <a:gd name="T16" fmla="*/ 2 w 658"/>
                <a:gd name="T17" fmla="*/ 295 h 658"/>
                <a:gd name="T18" fmla="*/ 10 w 658"/>
                <a:gd name="T19" fmla="*/ 247 h 658"/>
                <a:gd name="T20" fmla="*/ 40 w 658"/>
                <a:gd name="T21" fmla="*/ 172 h 658"/>
                <a:gd name="T22" fmla="*/ 96 w 658"/>
                <a:gd name="T23" fmla="*/ 96 h 658"/>
                <a:gd name="T24" fmla="*/ 173 w 658"/>
                <a:gd name="T25" fmla="*/ 40 h 658"/>
                <a:gd name="T26" fmla="*/ 247 w 658"/>
                <a:gd name="T27" fmla="*/ 10 h 658"/>
                <a:gd name="T28" fmla="*/ 295 w 658"/>
                <a:gd name="T29" fmla="*/ 1 h 658"/>
                <a:gd name="T30" fmla="*/ 329 w 658"/>
                <a:gd name="T31" fmla="*/ 0 h 658"/>
                <a:gd name="T32" fmla="*/ 378 w 658"/>
                <a:gd name="T33" fmla="*/ 4 h 658"/>
                <a:gd name="T34" fmla="*/ 427 w 658"/>
                <a:gd name="T35" fmla="*/ 15 h 658"/>
                <a:gd name="T36" fmla="*/ 513 w 658"/>
                <a:gd name="T37" fmla="*/ 56 h 658"/>
                <a:gd name="T38" fmla="*/ 583 w 658"/>
                <a:gd name="T39" fmla="*/ 119 h 658"/>
                <a:gd name="T40" fmla="*/ 632 w 658"/>
                <a:gd name="T41" fmla="*/ 201 h 658"/>
                <a:gd name="T42" fmla="*/ 651 w 658"/>
                <a:gd name="T43" fmla="*/ 263 h 658"/>
                <a:gd name="T44" fmla="*/ 658 w 658"/>
                <a:gd name="T45" fmla="*/ 311 h 658"/>
                <a:gd name="T46" fmla="*/ 658 w 658"/>
                <a:gd name="T47" fmla="*/ 345 h 658"/>
                <a:gd name="T48" fmla="*/ 651 w 658"/>
                <a:gd name="T49" fmla="*/ 395 h 658"/>
                <a:gd name="T50" fmla="*/ 632 w 658"/>
                <a:gd name="T51" fmla="*/ 456 h 658"/>
                <a:gd name="T52" fmla="*/ 583 w 658"/>
                <a:gd name="T53" fmla="*/ 537 h 658"/>
                <a:gd name="T54" fmla="*/ 513 w 658"/>
                <a:gd name="T55" fmla="*/ 601 h 658"/>
                <a:gd name="T56" fmla="*/ 427 w 658"/>
                <a:gd name="T57" fmla="*/ 643 h 658"/>
                <a:gd name="T58" fmla="*/ 378 w 658"/>
                <a:gd name="T59" fmla="*/ 654 h 658"/>
                <a:gd name="T60" fmla="*/ 329 w 658"/>
                <a:gd name="T61" fmla="*/ 658 h 658"/>
                <a:gd name="T62" fmla="*/ 329 w 658"/>
                <a:gd name="T63" fmla="*/ 37 h 658"/>
                <a:gd name="T64" fmla="*/ 243 w 658"/>
                <a:gd name="T65" fmla="*/ 51 h 658"/>
                <a:gd name="T66" fmla="*/ 166 w 658"/>
                <a:gd name="T67" fmla="*/ 87 h 658"/>
                <a:gd name="T68" fmla="*/ 104 w 658"/>
                <a:gd name="T69" fmla="*/ 143 h 658"/>
                <a:gd name="T70" fmla="*/ 61 w 658"/>
                <a:gd name="T71" fmla="*/ 215 h 658"/>
                <a:gd name="T72" fmla="*/ 40 w 658"/>
                <a:gd name="T73" fmla="*/ 299 h 658"/>
                <a:gd name="T74" fmla="*/ 40 w 658"/>
                <a:gd name="T75" fmla="*/ 358 h 658"/>
                <a:gd name="T76" fmla="*/ 61 w 658"/>
                <a:gd name="T77" fmla="*/ 442 h 658"/>
                <a:gd name="T78" fmla="*/ 104 w 658"/>
                <a:gd name="T79" fmla="*/ 514 h 658"/>
                <a:gd name="T80" fmla="*/ 166 w 658"/>
                <a:gd name="T81" fmla="*/ 569 h 658"/>
                <a:gd name="T82" fmla="*/ 243 w 658"/>
                <a:gd name="T83" fmla="*/ 607 h 658"/>
                <a:gd name="T84" fmla="*/ 329 w 658"/>
                <a:gd name="T85" fmla="*/ 620 h 658"/>
                <a:gd name="T86" fmla="*/ 388 w 658"/>
                <a:gd name="T87" fmla="*/ 614 h 658"/>
                <a:gd name="T88" fmla="*/ 467 w 658"/>
                <a:gd name="T89" fmla="*/ 584 h 658"/>
                <a:gd name="T90" fmla="*/ 534 w 658"/>
                <a:gd name="T91" fmla="*/ 534 h 658"/>
                <a:gd name="T92" fmla="*/ 585 w 658"/>
                <a:gd name="T93" fmla="*/ 467 h 658"/>
                <a:gd name="T94" fmla="*/ 615 w 658"/>
                <a:gd name="T95" fmla="*/ 387 h 658"/>
                <a:gd name="T96" fmla="*/ 620 w 658"/>
                <a:gd name="T97" fmla="*/ 329 h 658"/>
                <a:gd name="T98" fmla="*/ 607 w 658"/>
                <a:gd name="T99" fmla="*/ 242 h 658"/>
                <a:gd name="T100" fmla="*/ 570 w 658"/>
                <a:gd name="T101" fmla="*/ 166 h 658"/>
                <a:gd name="T102" fmla="*/ 514 w 658"/>
                <a:gd name="T103" fmla="*/ 105 h 658"/>
                <a:gd name="T104" fmla="*/ 443 w 658"/>
                <a:gd name="T105" fmla="*/ 60 h 658"/>
                <a:gd name="T106" fmla="*/ 358 w 658"/>
                <a:gd name="T107" fmla="*/ 3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8" h="658">
                  <a:moveTo>
                    <a:pt x="329" y="658"/>
                  </a:moveTo>
                  <a:lnTo>
                    <a:pt x="329" y="658"/>
                  </a:lnTo>
                  <a:lnTo>
                    <a:pt x="313" y="657"/>
                  </a:lnTo>
                  <a:lnTo>
                    <a:pt x="295" y="655"/>
                  </a:lnTo>
                  <a:lnTo>
                    <a:pt x="279" y="654"/>
                  </a:lnTo>
                  <a:lnTo>
                    <a:pt x="263" y="651"/>
                  </a:lnTo>
                  <a:lnTo>
                    <a:pt x="247" y="647"/>
                  </a:lnTo>
                  <a:lnTo>
                    <a:pt x="232" y="643"/>
                  </a:lnTo>
                  <a:lnTo>
                    <a:pt x="201" y="631"/>
                  </a:lnTo>
                  <a:lnTo>
                    <a:pt x="173" y="618"/>
                  </a:lnTo>
                  <a:lnTo>
                    <a:pt x="145" y="601"/>
                  </a:lnTo>
                  <a:lnTo>
                    <a:pt x="120" y="583"/>
                  </a:lnTo>
                  <a:lnTo>
                    <a:pt x="96" y="561"/>
                  </a:lnTo>
                  <a:lnTo>
                    <a:pt x="75" y="537"/>
                  </a:lnTo>
                  <a:lnTo>
                    <a:pt x="56" y="513"/>
                  </a:lnTo>
                  <a:lnTo>
                    <a:pt x="40" y="485"/>
                  </a:lnTo>
                  <a:lnTo>
                    <a:pt x="26" y="456"/>
                  </a:lnTo>
                  <a:lnTo>
                    <a:pt x="14" y="426"/>
                  </a:lnTo>
                  <a:lnTo>
                    <a:pt x="10" y="411"/>
                  </a:lnTo>
                  <a:lnTo>
                    <a:pt x="6" y="395"/>
                  </a:lnTo>
                  <a:lnTo>
                    <a:pt x="4" y="379"/>
                  </a:lnTo>
                  <a:lnTo>
                    <a:pt x="2" y="362"/>
                  </a:lnTo>
                  <a:lnTo>
                    <a:pt x="1" y="345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1" y="311"/>
                  </a:lnTo>
                  <a:lnTo>
                    <a:pt x="2" y="295"/>
                  </a:lnTo>
                  <a:lnTo>
                    <a:pt x="4" y="279"/>
                  </a:lnTo>
                  <a:lnTo>
                    <a:pt x="6" y="263"/>
                  </a:lnTo>
                  <a:lnTo>
                    <a:pt x="10" y="247"/>
                  </a:lnTo>
                  <a:lnTo>
                    <a:pt x="14" y="231"/>
                  </a:lnTo>
                  <a:lnTo>
                    <a:pt x="26" y="201"/>
                  </a:lnTo>
                  <a:lnTo>
                    <a:pt x="40" y="172"/>
                  </a:lnTo>
                  <a:lnTo>
                    <a:pt x="56" y="145"/>
                  </a:lnTo>
                  <a:lnTo>
                    <a:pt x="75" y="119"/>
                  </a:lnTo>
                  <a:lnTo>
                    <a:pt x="96" y="96"/>
                  </a:lnTo>
                  <a:lnTo>
                    <a:pt x="120" y="75"/>
                  </a:lnTo>
                  <a:lnTo>
                    <a:pt x="145" y="56"/>
                  </a:lnTo>
                  <a:lnTo>
                    <a:pt x="173" y="40"/>
                  </a:lnTo>
                  <a:lnTo>
                    <a:pt x="201" y="25"/>
                  </a:lnTo>
                  <a:lnTo>
                    <a:pt x="232" y="15"/>
                  </a:lnTo>
                  <a:lnTo>
                    <a:pt x="247" y="10"/>
                  </a:lnTo>
                  <a:lnTo>
                    <a:pt x="263" y="6"/>
                  </a:lnTo>
                  <a:lnTo>
                    <a:pt x="279" y="4"/>
                  </a:lnTo>
                  <a:lnTo>
                    <a:pt x="295" y="1"/>
                  </a:lnTo>
                  <a:lnTo>
                    <a:pt x="313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6" y="0"/>
                  </a:lnTo>
                  <a:lnTo>
                    <a:pt x="362" y="1"/>
                  </a:lnTo>
                  <a:lnTo>
                    <a:pt x="378" y="4"/>
                  </a:lnTo>
                  <a:lnTo>
                    <a:pt x="396" y="6"/>
                  </a:lnTo>
                  <a:lnTo>
                    <a:pt x="411" y="10"/>
                  </a:lnTo>
                  <a:lnTo>
                    <a:pt x="427" y="15"/>
                  </a:lnTo>
                  <a:lnTo>
                    <a:pt x="456" y="25"/>
                  </a:lnTo>
                  <a:lnTo>
                    <a:pt x="486" y="40"/>
                  </a:lnTo>
                  <a:lnTo>
                    <a:pt x="513" y="56"/>
                  </a:lnTo>
                  <a:lnTo>
                    <a:pt x="538" y="75"/>
                  </a:lnTo>
                  <a:lnTo>
                    <a:pt x="561" y="96"/>
                  </a:lnTo>
                  <a:lnTo>
                    <a:pt x="583" y="119"/>
                  </a:lnTo>
                  <a:lnTo>
                    <a:pt x="601" y="145"/>
                  </a:lnTo>
                  <a:lnTo>
                    <a:pt x="617" y="172"/>
                  </a:lnTo>
                  <a:lnTo>
                    <a:pt x="632" y="201"/>
                  </a:lnTo>
                  <a:lnTo>
                    <a:pt x="643" y="231"/>
                  </a:lnTo>
                  <a:lnTo>
                    <a:pt x="647" y="247"/>
                  </a:lnTo>
                  <a:lnTo>
                    <a:pt x="651" y="263"/>
                  </a:lnTo>
                  <a:lnTo>
                    <a:pt x="654" y="279"/>
                  </a:lnTo>
                  <a:lnTo>
                    <a:pt x="656" y="295"/>
                  </a:lnTo>
                  <a:lnTo>
                    <a:pt x="658" y="311"/>
                  </a:lnTo>
                  <a:lnTo>
                    <a:pt x="658" y="329"/>
                  </a:lnTo>
                  <a:lnTo>
                    <a:pt x="658" y="329"/>
                  </a:lnTo>
                  <a:lnTo>
                    <a:pt x="658" y="345"/>
                  </a:lnTo>
                  <a:lnTo>
                    <a:pt x="656" y="362"/>
                  </a:lnTo>
                  <a:lnTo>
                    <a:pt x="654" y="379"/>
                  </a:lnTo>
                  <a:lnTo>
                    <a:pt x="651" y="395"/>
                  </a:lnTo>
                  <a:lnTo>
                    <a:pt x="647" y="411"/>
                  </a:lnTo>
                  <a:lnTo>
                    <a:pt x="643" y="426"/>
                  </a:lnTo>
                  <a:lnTo>
                    <a:pt x="632" y="456"/>
                  </a:lnTo>
                  <a:lnTo>
                    <a:pt x="617" y="485"/>
                  </a:lnTo>
                  <a:lnTo>
                    <a:pt x="601" y="513"/>
                  </a:lnTo>
                  <a:lnTo>
                    <a:pt x="583" y="537"/>
                  </a:lnTo>
                  <a:lnTo>
                    <a:pt x="561" y="561"/>
                  </a:lnTo>
                  <a:lnTo>
                    <a:pt x="538" y="583"/>
                  </a:lnTo>
                  <a:lnTo>
                    <a:pt x="513" y="601"/>
                  </a:lnTo>
                  <a:lnTo>
                    <a:pt x="486" y="618"/>
                  </a:lnTo>
                  <a:lnTo>
                    <a:pt x="456" y="631"/>
                  </a:lnTo>
                  <a:lnTo>
                    <a:pt x="427" y="643"/>
                  </a:lnTo>
                  <a:lnTo>
                    <a:pt x="411" y="647"/>
                  </a:lnTo>
                  <a:lnTo>
                    <a:pt x="396" y="651"/>
                  </a:lnTo>
                  <a:lnTo>
                    <a:pt x="378" y="654"/>
                  </a:lnTo>
                  <a:lnTo>
                    <a:pt x="362" y="655"/>
                  </a:lnTo>
                  <a:lnTo>
                    <a:pt x="346" y="657"/>
                  </a:lnTo>
                  <a:lnTo>
                    <a:pt x="329" y="658"/>
                  </a:lnTo>
                  <a:lnTo>
                    <a:pt x="329" y="658"/>
                  </a:lnTo>
                  <a:close/>
                  <a:moveTo>
                    <a:pt x="329" y="37"/>
                  </a:moveTo>
                  <a:lnTo>
                    <a:pt x="329" y="37"/>
                  </a:lnTo>
                  <a:lnTo>
                    <a:pt x="299" y="39"/>
                  </a:lnTo>
                  <a:lnTo>
                    <a:pt x="271" y="43"/>
                  </a:lnTo>
                  <a:lnTo>
                    <a:pt x="243" y="51"/>
                  </a:lnTo>
                  <a:lnTo>
                    <a:pt x="216" y="60"/>
                  </a:lnTo>
                  <a:lnTo>
                    <a:pt x="190" y="72"/>
                  </a:lnTo>
                  <a:lnTo>
                    <a:pt x="166" y="87"/>
                  </a:lnTo>
                  <a:lnTo>
                    <a:pt x="143" y="105"/>
                  </a:lnTo>
                  <a:lnTo>
                    <a:pt x="123" y="123"/>
                  </a:lnTo>
                  <a:lnTo>
                    <a:pt x="104" y="143"/>
                  </a:lnTo>
                  <a:lnTo>
                    <a:pt x="88" y="166"/>
                  </a:lnTo>
                  <a:lnTo>
                    <a:pt x="73" y="190"/>
                  </a:lnTo>
                  <a:lnTo>
                    <a:pt x="61" y="215"/>
                  </a:lnTo>
                  <a:lnTo>
                    <a:pt x="51" y="242"/>
                  </a:lnTo>
                  <a:lnTo>
                    <a:pt x="44" y="270"/>
                  </a:lnTo>
                  <a:lnTo>
                    <a:pt x="40" y="299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40" y="358"/>
                  </a:lnTo>
                  <a:lnTo>
                    <a:pt x="44" y="387"/>
                  </a:lnTo>
                  <a:lnTo>
                    <a:pt x="51" y="415"/>
                  </a:lnTo>
                  <a:lnTo>
                    <a:pt x="61" y="442"/>
                  </a:lnTo>
                  <a:lnTo>
                    <a:pt x="73" y="467"/>
                  </a:lnTo>
                  <a:lnTo>
                    <a:pt x="88" y="491"/>
                  </a:lnTo>
                  <a:lnTo>
                    <a:pt x="104" y="514"/>
                  </a:lnTo>
                  <a:lnTo>
                    <a:pt x="123" y="534"/>
                  </a:lnTo>
                  <a:lnTo>
                    <a:pt x="143" y="553"/>
                  </a:lnTo>
                  <a:lnTo>
                    <a:pt x="166" y="569"/>
                  </a:lnTo>
                  <a:lnTo>
                    <a:pt x="190" y="584"/>
                  </a:lnTo>
                  <a:lnTo>
                    <a:pt x="216" y="596"/>
                  </a:lnTo>
                  <a:lnTo>
                    <a:pt x="243" y="607"/>
                  </a:lnTo>
                  <a:lnTo>
                    <a:pt x="271" y="614"/>
                  </a:lnTo>
                  <a:lnTo>
                    <a:pt x="299" y="618"/>
                  </a:lnTo>
                  <a:lnTo>
                    <a:pt x="329" y="620"/>
                  </a:lnTo>
                  <a:lnTo>
                    <a:pt x="329" y="620"/>
                  </a:lnTo>
                  <a:lnTo>
                    <a:pt x="358" y="618"/>
                  </a:lnTo>
                  <a:lnTo>
                    <a:pt x="388" y="614"/>
                  </a:lnTo>
                  <a:lnTo>
                    <a:pt x="416" y="607"/>
                  </a:lnTo>
                  <a:lnTo>
                    <a:pt x="443" y="596"/>
                  </a:lnTo>
                  <a:lnTo>
                    <a:pt x="467" y="584"/>
                  </a:lnTo>
                  <a:lnTo>
                    <a:pt x="491" y="569"/>
                  </a:lnTo>
                  <a:lnTo>
                    <a:pt x="514" y="553"/>
                  </a:lnTo>
                  <a:lnTo>
                    <a:pt x="534" y="534"/>
                  </a:lnTo>
                  <a:lnTo>
                    <a:pt x="553" y="514"/>
                  </a:lnTo>
                  <a:lnTo>
                    <a:pt x="570" y="491"/>
                  </a:lnTo>
                  <a:lnTo>
                    <a:pt x="585" y="467"/>
                  </a:lnTo>
                  <a:lnTo>
                    <a:pt x="597" y="442"/>
                  </a:lnTo>
                  <a:lnTo>
                    <a:pt x="607" y="415"/>
                  </a:lnTo>
                  <a:lnTo>
                    <a:pt x="615" y="387"/>
                  </a:lnTo>
                  <a:lnTo>
                    <a:pt x="619" y="358"/>
                  </a:lnTo>
                  <a:lnTo>
                    <a:pt x="620" y="329"/>
                  </a:lnTo>
                  <a:lnTo>
                    <a:pt x="620" y="329"/>
                  </a:lnTo>
                  <a:lnTo>
                    <a:pt x="619" y="299"/>
                  </a:lnTo>
                  <a:lnTo>
                    <a:pt x="615" y="270"/>
                  </a:lnTo>
                  <a:lnTo>
                    <a:pt x="607" y="242"/>
                  </a:lnTo>
                  <a:lnTo>
                    <a:pt x="597" y="215"/>
                  </a:lnTo>
                  <a:lnTo>
                    <a:pt x="585" y="190"/>
                  </a:lnTo>
                  <a:lnTo>
                    <a:pt x="570" y="166"/>
                  </a:lnTo>
                  <a:lnTo>
                    <a:pt x="553" y="143"/>
                  </a:lnTo>
                  <a:lnTo>
                    <a:pt x="534" y="123"/>
                  </a:lnTo>
                  <a:lnTo>
                    <a:pt x="514" y="105"/>
                  </a:lnTo>
                  <a:lnTo>
                    <a:pt x="491" y="87"/>
                  </a:lnTo>
                  <a:lnTo>
                    <a:pt x="467" y="72"/>
                  </a:lnTo>
                  <a:lnTo>
                    <a:pt x="443" y="60"/>
                  </a:lnTo>
                  <a:lnTo>
                    <a:pt x="416" y="51"/>
                  </a:lnTo>
                  <a:lnTo>
                    <a:pt x="388" y="43"/>
                  </a:lnTo>
                  <a:lnTo>
                    <a:pt x="358" y="39"/>
                  </a:lnTo>
                  <a:lnTo>
                    <a:pt x="329" y="37"/>
                  </a:lnTo>
                  <a:lnTo>
                    <a:pt x="32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2">
              <a:extLst>
                <a:ext uri="{FF2B5EF4-FFF2-40B4-BE49-F238E27FC236}">
                  <a16:creationId xmlns:a16="http://schemas.microsoft.com/office/drawing/2014/main" id="{82D2F237-145C-4F65-970A-E479BE16B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1920875"/>
              <a:ext cx="60325" cy="104775"/>
            </a:xfrm>
            <a:custGeom>
              <a:avLst/>
              <a:gdLst>
                <a:gd name="T0" fmla="*/ 71 w 75"/>
                <a:gd name="T1" fmla="*/ 0 h 131"/>
                <a:gd name="T2" fmla="*/ 5 w 75"/>
                <a:gd name="T3" fmla="*/ 0 h 131"/>
                <a:gd name="T4" fmla="*/ 5 w 75"/>
                <a:gd name="T5" fmla="*/ 0 h 131"/>
                <a:gd name="T6" fmla="*/ 1 w 75"/>
                <a:gd name="T7" fmla="*/ 1 h 131"/>
                <a:gd name="T8" fmla="*/ 0 w 75"/>
                <a:gd name="T9" fmla="*/ 5 h 131"/>
                <a:gd name="T10" fmla="*/ 0 w 75"/>
                <a:gd name="T11" fmla="*/ 127 h 131"/>
                <a:gd name="T12" fmla="*/ 0 w 75"/>
                <a:gd name="T13" fmla="*/ 127 h 131"/>
                <a:gd name="T14" fmla="*/ 1 w 75"/>
                <a:gd name="T15" fmla="*/ 130 h 131"/>
                <a:gd name="T16" fmla="*/ 5 w 75"/>
                <a:gd name="T17" fmla="*/ 131 h 131"/>
                <a:gd name="T18" fmla="*/ 71 w 75"/>
                <a:gd name="T19" fmla="*/ 131 h 131"/>
                <a:gd name="T20" fmla="*/ 71 w 75"/>
                <a:gd name="T21" fmla="*/ 131 h 131"/>
                <a:gd name="T22" fmla="*/ 74 w 75"/>
                <a:gd name="T23" fmla="*/ 130 h 131"/>
                <a:gd name="T24" fmla="*/ 75 w 75"/>
                <a:gd name="T25" fmla="*/ 127 h 131"/>
                <a:gd name="T26" fmla="*/ 75 w 75"/>
                <a:gd name="T27" fmla="*/ 5 h 131"/>
                <a:gd name="T28" fmla="*/ 75 w 75"/>
                <a:gd name="T29" fmla="*/ 5 h 131"/>
                <a:gd name="T30" fmla="*/ 74 w 75"/>
                <a:gd name="T31" fmla="*/ 1 h 131"/>
                <a:gd name="T32" fmla="*/ 71 w 75"/>
                <a:gd name="T33" fmla="*/ 0 h 131"/>
                <a:gd name="T34" fmla="*/ 71 w 75"/>
                <a:gd name="T3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31">
                  <a:moveTo>
                    <a:pt x="71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5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" y="130"/>
                  </a:lnTo>
                  <a:lnTo>
                    <a:pt x="5" y="131"/>
                  </a:lnTo>
                  <a:lnTo>
                    <a:pt x="71" y="131"/>
                  </a:lnTo>
                  <a:lnTo>
                    <a:pt x="71" y="131"/>
                  </a:lnTo>
                  <a:lnTo>
                    <a:pt x="74" y="130"/>
                  </a:lnTo>
                  <a:lnTo>
                    <a:pt x="75" y="127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3">
              <a:extLst>
                <a:ext uri="{FF2B5EF4-FFF2-40B4-BE49-F238E27FC236}">
                  <a16:creationId xmlns:a16="http://schemas.microsoft.com/office/drawing/2014/main" id="{BC3640E1-A189-41C5-B4F6-E08FABFD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1" y="1966913"/>
              <a:ext cx="58738" cy="58738"/>
            </a:xfrm>
            <a:custGeom>
              <a:avLst/>
              <a:gdLst>
                <a:gd name="T0" fmla="*/ 70 w 74"/>
                <a:gd name="T1" fmla="*/ 0 h 75"/>
                <a:gd name="T2" fmla="*/ 4 w 74"/>
                <a:gd name="T3" fmla="*/ 0 h 75"/>
                <a:gd name="T4" fmla="*/ 4 w 74"/>
                <a:gd name="T5" fmla="*/ 0 h 75"/>
                <a:gd name="T6" fmla="*/ 1 w 74"/>
                <a:gd name="T7" fmla="*/ 2 h 75"/>
                <a:gd name="T8" fmla="*/ 0 w 74"/>
                <a:gd name="T9" fmla="*/ 6 h 75"/>
                <a:gd name="T10" fmla="*/ 0 w 74"/>
                <a:gd name="T11" fmla="*/ 71 h 75"/>
                <a:gd name="T12" fmla="*/ 0 w 74"/>
                <a:gd name="T13" fmla="*/ 71 h 75"/>
                <a:gd name="T14" fmla="*/ 1 w 74"/>
                <a:gd name="T15" fmla="*/ 74 h 75"/>
                <a:gd name="T16" fmla="*/ 4 w 74"/>
                <a:gd name="T17" fmla="*/ 75 h 75"/>
                <a:gd name="T18" fmla="*/ 70 w 74"/>
                <a:gd name="T19" fmla="*/ 75 h 75"/>
                <a:gd name="T20" fmla="*/ 70 w 74"/>
                <a:gd name="T21" fmla="*/ 75 h 75"/>
                <a:gd name="T22" fmla="*/ 73 w 74"/>
                <a:gd name="T23" fmla="*/ 74 h 75"/>
                <a:gd name="T24" fmla="*/ 74 w 74"/>
                <a:gd name="T25" fmla="*/ 71 h 75"/>
                <a:gd name="T26" fmla="*/ 74 w 74"/>
                <a:gd name="T27" fmla="*/ 6 h 75"/>
                <a:gd name="T28" fmla="*/ 74 w 74"/>
                <a:gd name="T29" fmla="*/ 6 h 75"/>
                <a:gd name="T30" fmla="*/ 73 w 74"/>
                <a:gd name="T31" fmla="*/ 2 h 75"/>
                <a:gd name="T32" fmla="*/ 70 w 74"/>
                <a:gd name="T33" fmla="*/ 0 h 75"/>
                <a:gd name="T34" fmla="*/ 70 w 74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75">
                  <a:moveTo>
                    <a:pt x="70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1" y="2"/>
                  </a:lnTo>
                  <a:lnTo>
                    <a:pt x="0" y="6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74"/>
                  </a:lnTo>
                  <a:lnTo>
                    <a:pt x="4" y="75"/>
                  </a:lnTo>
                  <a:lnTo>
                    <a:pt x="70" y="75"/>
                  </a:lnTo>
                  <a:lnTo>
                    <a:pt x="70" y="75"/>
                  </a:lnTo>
                  <a:lnTo>
                    <a:pt x="73" y="74"/>
                  </a:lnTo>
                  <a:lnTo>
                    <a:pt x="74" y="71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3" y="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4">
              <a:extLst>
                <a:ext uri="{FF2B5EF4-FFF2-40B4-BE49-F238E27FC236}">
                  <a16:creationId xmlns:a16="http://schemas.microsoft.com/office/drawing/2014/main" id="{8F855FFF-9AB9-48DE-911B-254E5013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1876425"/>
              <a:ext cx="58738" cy="149225"/>
            </a:xfrm>
            <a:custGeom>
              <a:avLst/>
              <a:gdLst>
                <a:gd name="T0" fmla="*/ 70 w 76"/>
                <a:gd name="T1" fmla="*/ 0 h 188"/>
                <a:gd name="T2" fmla="*/ 6 w 76"/>
                <a:gd name="T3" fmla="*/ 0 h 188"/>
                <a:gd name="T4" fmla="*/ 6 w 76"/>
                <a:gd name="T5" fmla="*/ 0 h 188"/>
                <a:gd name="T6" fmla="*/ 2 w 76"/>
                <a:gd name="T7" fmla="*/ 2 h 188"/>
                <a:gd name="T8" fmla="*/ 0 w 76"/>
                <a:gd name="T9" fmla="*/ 6 h 188"/>
                <a:gd name="T10" fmla="*/ 0 w 76"/>
                <a:gd name="T11" fmla="*/ 184 h 188"/>
                <a:gd name="T12" fmla="*/ 0 w 76"/>
                <a:gd name="T13" fmla="*/ 184 h 188"/>
                <a:gd name="T14" fmla="*/ 2 w 76"/>
                <a:gd name="T15" fmla="*/ 187 h 188"/>
                <a:gd name="T16" fmla="*/ 6 w 76"/>
                <a:gd name="T17" fmla="*/ 188 h 188"/>
                <a:gd name="T18" fmla="*/ 70 w 76"/>
                <a:gd name="T19" fmla="*/ 188 h 188"/>
                <a:gd name="T20" fmla="*/ 70 w 76"/>
                <a:gd name="T21" fmla="*/ 188 h 188"/>
                <a:gd name="T22" fmla="*/ 74 w 76"/>
                <a:gd name="T23" fmla="*/ 187 h 188"/>
                <a:gd name="T24" fmla="*/ 76 w 76"/>
                <a:gd name="T25" fmla="*/ 184 h 188"/>
                <a:gd name="T26" fmla="*/ 76 w 76"/>
                <a:gd name="T27" fmla="*/ 6 h 188"/>
                <a:gd name="T28" fmla="*/ 76 w 76"/>
                <a:gd name="T29" fmla="*/ 6 h 188"/>
                <a:gd name="T30" fmla="*/ 74 w 76"/>
                <a:gd name="T31" fmla="*/ 2 h 188"/>
                <a:gd name="T32" fmla="*/ 70 w 76"/>
                <a:gd name="T33" fmla="*/ 0 h 188"/>
                <a:gd name="T34" fmla="*/ 70 w 76"/>
                <a:gd name="T3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188">
                  <a:moveTo>
                    <a:pt x="70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87"/>
                  </a:lnTo>
                  <a:lnTo>
                    <a:pt x="6" y="188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4" y="187"/>
                  </a:lnTo>
                  <a:lnTo>
                    <a:pt x="76" y="184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5">
              <a:extLst>
                <a:ext uri="{FF2B5EF4-FFF2-40B4-BE49-F238E27FC236}">
                  <a16:creationId xmlns:a16="http://schemas.microsoft.com/office/drawing/2014/main" id="{E81C667D-3D5A-47FE-B163-BAF7B1E08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1792288"/>
              <a:ext cx="163513" cy="87313"/>
            </a:xfrm>
            <a:custGeom>
              <a:avLst/>
              <a:gdLst>
                <a:gd name="T0" fmla="*/ 102 w 205"/>
                <a:gd name="T1" fmla="*/ 110 h 110"/>
                <a:gd name="T2" fmla="*/ 102 w 205"/>
                <a:gd name="T3" fmla="*/ 110 h 110"/>
                <a:gd name="T4" fmla="*/ 106 w 205"/>
                <a:gd name="T5" fmla="*/ 110 h 110"/>
                <a:gd name="T6" fmla="*/ 108 w 205"/>
                <a:gd name="T7" fmla="*/ 109 h 110"/>
                <a:gd name="T8" fmla="*/ 188 w 205"/>
                <a:gd name="T9" fmla="*/ 30 h 110"/>
                <a:gd name="T10" fmla="*/ 188 w 205"/>
                <a:gd name="T11" fmla="*/ 65 h 110"/>
                <a:gd name="T12" fmla="*/ 188 w 205"/>
                <a:gd name="T13" fmla="*/ 65 h 110"/>
                <a:gd name="T14" fmla="*/ 188 w 205"/>
                <a:gd name="T15" fmla="*/ 69 h 110"/>
                <a:gd name="T16" fmla="*/ 189 w 205"/>
                <a:gd name="T17" fmla="*/ 71 h 110"/>
                <a:gd name="T18" fmla="*/ 192 w 205"/>
                <a:gd name="T19" fmla="*/ 73 h 110"/>
                <a:gd name="T20" fmla="*/ 196 w 205"/>
                <a:gd name="T21" fmla="*/ 74 h 110"/>
                <a:gd name="T22" fmla="*/ 196 w 205"/>
                <a:gd name="T23" fmla="*/ 74 h 110"/>
                <a:gd name="T24" fmla="*/ 200 w 205"/>
                <a:gd name="T25" fmla="*/ 73 h 110"/>
                <a:gd name="T26" fmla="*/ 202 w 205"/>
                <a:gd name="T27" fmla="*/ 71 h 110"/>
                <a:gd name="T28" fmla="*/ 204 w 205"/>
                <a:gd name="T29" fmla="*/ 69 h 110"/>
                <a:gd name="T30" fmla="*/ 205 w 205"/>
                <a:gd name="T31" fmla="*/ 65 h 110"/>
                <a:gd name="T32" fmla="*/ 205 w 205"/>
                <a:gd name="T33" fmla="*/ 8 h 110"/>
                <a:gd name="T34" fmla="*/ 205 w 205"/>
                <a:gd name="T35" fmla="*/ 8 h 110"/>
                <a:gd name="T36" fmla="*/ 204 w 205"/>
                <a:gd name="T37" fmla="*/ 6 h 110"/>
                <a:gd name="T38" fmla="*/ 204 w 205"/>
                <a:gd name="T39" fmla="*/ 6 h 110"/>
                <a:gd name="T40" fmla="*/ 202 w 205"/>
                <a:gd name="T41" fmla="*/ 3 h 110"/>
                <a:gd name="T42" fmla="*/ 198 w 205"/>
                <a:gd name="T43" fmla="*/ 0 h 110"/>
                <a:gd name="T44" fmla="*/ 198 w 205"/>
                <a:gd name="T45" fmla="*/ 0 h 110"/>
                <a:gd name="T46" fmla="*/ 196 w 205"/>
                <a:gd name="T47" fmla="*/ 0 h 110"/>
                <a:gd name="T48" fmla="*/ 139 w 205"/>
                <a:gd name="T49" fmla="*/ 0 h 110"/>
                <a:gd name="T50" fmla="*/ 139 w 205"/>
                <a:gd name="T51" fmla="*/ 0 h 110"/>
                <a:gd name="T52" fmla="*/ 137 w 205"/>
                <a:gd name="T53" fmla="*/ 0 h 110"/>
                <a:gd name="T54" fmla="*/ 134 w 205"/>
                <a:gd name="T55" fmla="*/ 3 h 110"/>
                <a:gd name="T56" fmla="*/ 131 w 205"/>
                <a:gd name="T57" fmla="*/ 6 h 110"/>
                <a:gd name="T58" fmla="*/ 131 w 205"/>
                <a:gd name="T59" fmla="*/ 8 h 110"/>
                <a:gd name="T60" fmla="*/ 131 w 205"/>
                <a:gd name="T61" fmla="*/ 8 h 110"/>
                <a:gd name="T62" fmla="*/ 131 w 205"/>
                <a:gd name="T63" fmla="*/ 12 h 110"/>
                <a:gd name="T64" fmla="*/ 134 w 205"/>
                <a:gd name="T65" fmla="*/ 15 h 110"/>
                <a:gd name="T66" fmla="*/ 137 w 205"/>
                <a:gd name="T67" fmla="*/ 16 h 110"/>
                <a:gd name="T68" fmla="*/ 139 w 205"/>
                <a:gd name="T69" fmla="*/ 18 h 110"/>
                <a:gd name="T70" fmla="*/ 174 w 205"/>
                <a:gd name="T71" fmla="*/ 18 h 110"/>
                <a:gd name="T72" fmla="*/ 102 w 205"/>
                <a:gd name="T73" fmla="*/ 90 h 110"/>
                <a:gd name="T74" fmla="*/ 61 w 205"/>
                <a:gd name="T75" fmla="*/ 50 h 110"/>
                <a:gd name="T76" fmla="*/ 61 w 205"/>
                <a:gd name="T77" fmla="*/ 50 h 110"/>
                <a:gd name="T78" fmla="*/ 59 w 205"/>
                <a:gd name="T79" fmla="*/ 47 h 110"/>
                <a:gd name="T80" fmla="*/ 55 w 205"/>
                <a:gd name="T81" fmla="*/ 47 h 110"/>
                <a:gd name="T82" fmla="*/ 52 w 205"/>
                <a:gd name="T83" fmla="*/ 47 h 110"/>
                <a:gd name="T84" fmla="*/ 49 w 205"/>
                <a:gd name="T85" fmla="*/ 50 h 110"/>
                <a:gd name="T86" fmla="*/ 2 w 205"/>
                <a:gd name="T87" fmla="*/ 96 h 110"/>
                <a:gd name="T88" fmla="*/ 2 w 205"/>
                <a:gd name="T89" fmla="*/ 96 h 110"/>
                <a:gd name="T90" fmla="*/ 0 w 205"/>
                <a:gd name="T91" fmla="*/ 100 h 110"/>
                <a:gd name="T92" fmla="*/ 0 w 205"/>
                <a:gd name="T93" fmla="*/ 102 h 110"/>
                <a:gd name="T94" fmla="*/ 0 w 205"/>
                <a:gd name="T95" fmla="*/ 105 h 110"/>
                <a:gd name="T96" fmla="*/ 2 w 205"/>
                <a:gd name="T97" fmla="*/ 109 h 110"/>
                <a:gd name="T98" fmla="*/ 2 w 205"/>
                <a:gd name="T99" fmla="*/ 109 h 110"/>
                <a:gd name="T100" fmla="*/ 5 w 205"/>
                <a:gd name="T101" fmla="*/ 110 h 110"/>
                <a:gd name="T102" fmla="*/ 8 w 205"/>
                <a:gd name="T103" fmla="*/ 110 h 110"/>
                <a:gd name="T104" fmla="*/ 12 w 205"/>
                <a:gd name="T105" fmla="*/ 110 h 110"/>
                <a:gd name="T106" fmla="*/ 14 w 205"/>
                <a:gd name="T107" fmla="*/ 109 h 110"/>
                <a:gd name="T108" fmla="*/ 55 w 205"/>
                <a:gd name="T109" fmla="*/ 67 h 110"/>
                <a:gd name="T110" fmla="*/ 96 w 205"/>
                <a:gd name="T111" fmla="*/ 109 h 110"/>
                <a:gd name="T112" fmla="*/ 96 w 205"/>
                <a:gd name="T113" fmla="*/ 109 h 110"/>
                <a:gd name="T114" fmla="*/ 99 w 205"/>
                <a:gd name="T115" fmla="*/ 110 h 110"/>
                <a:gd name="T116" fmla="*/ 102 w 205"/>
                <a:gd name="T117" fmla="*/ 110 h 110"/>
                <a:gd name="T118" fmla="*/ 102 w 205"/>
                <a:gd name="T11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" h="110">
                  <a:moveTo>
                    <a:pt x="102" y="110"/>
                  </a:moveTo>
                  <a:lnTo>
                    <a:pt x="102" y="110"/>
                  </a:lnTo>
                  <a:lnTo>
                    <a:pt x="106" y="110"/>
                  </a:lnTo>
                  <a:lnTo>
                    <a:pt x="108" y="109"/>
                  </a:lnTo>
                  <a:lnTo>
                    <a:pt x="188" y="30"/>
                  </a:lnTo>
                  <a:lnTo>
                    <a:pt x="188" y="65"/>
                  </a:lnTo>
                  <a:lnTo>
                    <a:pt x="188" y="65"/>
                  </a:lnTo>
                  <a:lnTo>
                    <a:pt x="188" y="69"/>
                  </a:lnTo>
                  <a:lnTo>
                    <a:pt x="189" y="71"/>
                  </a:lnTo>
                  <a:lnTo>
                    <a:pt x="192" y="73"/>
                  </a:lnTo>
                  <a:lnTo>
                    <a:pt x="196" y="74"/>
                  </a:lnTo>
                  <a:lnTo>
                    <a:pt x="196" y="74"/>
                  </a:lnTo>
                  <a:lnTo>
                    <a:pt x="200" y="73"/>
                  </a:lnTo>
                  <a:lnTo>
                    <a:pt x="202" y="71"/>
                  </a:lnTo>
                  <a:lnTo>
                    <a:pt x="204" y="69"/>
                  </a:lnTo>
                  <a:lnTo>
                    <a:pt x="205" y="65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4" y="6"/>
                  </a:lnTo>
                  <a:lnTo>
                    <a:pt x="204" y="6"/>
                  </a:lnTo>
                  <a:lnTo>
                    <a:pt x="202" y="3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4" y="3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12"/>
                  </a:lnTo>
                  <a:lnTo>
                    <a:pt x="134" y="15"/>
                  </a:lnTo>
                  <a:lnTo>
                    <a:pt x="137" y="16"/>
                  </a:lnTo>
                  <a:lnTo>
                    <a:pt x="139" y="18"/>
                  </a:lnTo>
                  <a:lnTo>
                    <a:pt x="174" y="18"/>
                  </a:lnTo>
                  <a:lnTo>
                    <a:pt x="102" y="90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9" y="47"/>
                  </a:lnTo>
                  <a:lnTo>
                    <a:pt x="55" y="47"/>
                  </a:lnTo>
                  <a:lnTo>
                    <a:pt x="52" y="47"/>
                  </a:lnTo>
                  <a:lnTo>
                    <a:pt x="49" y="50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5" y="110"/>
                  </a:lnTo>
                  <a:lnTo>
                    <a:pt x="8" y="110"/>
                  </a:lnTo>
                  <a:lnTo>
                    <a:pt x="12" y="110"/>
                  </a:lnTo>
                  <a:lnTo>
                    <a:pt x="14" y="109"/>
                  </a:lnTo>
                  <a:lnTo>
                    <a:pt x="55" y="6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10"/>
                  </a:lnTo>
                  <a:lnTo>
                    <a:pt x="102" y="110"/>
                  </a:lnTo>
                  <a:lnTo>
                    <a:pt x="102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2024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2C9078-D83E-5156-A8A2-2E31499757CD}"/>
              </a:ext>
            </a:extLst>
          </p:cNvPr>
          <p:cNvCxnSpPr>
            <a:cxnSpLocks/>
          </p:cNvCxnSpPr>
          <p:nvPr/>
        </p:nvCxnSpPr>
        <p:spPr>
          <a:xfrm>
            <a:off x="396183" y="1334158"/>
            <a:ext cx="4611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2FA2BF32-FCA7-2D54-7A1F-12739B997CCF}"/>
              </a:ext>
            </a:extLst>
          </p:cNvPr>
          <p:cNvSpPr txBox="1"/>
          <p:nvPr/>
        </p:nvSpPr>
        <p:spPr>
          <a:xfrm>
            <a:off x="235711" y="296368"/>
            <a:ext cx="11725586" cy="12618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What we are Building</a:t>
            </a:r>
            <a:endParaRPr lang="en-US" sz="2800">
              <a:solidFill>
                <a:schemeClr val="accent1"/>
              </a:solidFill>
            </a:endParaRPr>
          </a:p>
          <a:p>
            <a:endParaRPr lang="en-US" sz="2400" b="1">
              <a:latin typeface="Open Sans"/>
              <a:ea typeface="Open Sans"/>
              <a:cs typeface="Open Sans"/>
            </a:endParaRPr>
          </a:p>
          <a:p>
            <a:endParaRPr lang="en-US" sz="2400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66B985-2C47-376B-3D38-95E7AAC573ED}"/>
              </a:ext>
            </a:extLst>
          </p:cNvPr>
          <p:cNvCxnSpPr>
            <a:cxnSpLocks/>
          </p:cNvCxnSpPr>
          <p:nvPr/>
        </p:nvCxnSpPr>
        <p:spPr>
          <a:xfrm>
            <a:off x="5012114" y="1335594"/>
            <a:ext cx="3936120" cy="100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65BB7-8A4A-F663-75E7-2737BA40E35E}"/>
              </a:ext>
            </a:extLst>
          </p:cNvPr>
          <p:cNvCxnSpPr>
            <a:cxnSpLocks/>
          </p:cNvCxnSpPr>
          <p:nvPr/>
        </p:nvCxnSpPr>
        <p:spPr>
          <a:xfrm>
            <a:off x="8396842" y="1339105"/>
            <a:ext cx="356058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D9E149-5088-B086-2D17-A5D6E120E846}"/>
              </a:ext>
            </a:extLst>
          </p:cNvPr>
          <p:cNvSpPr txBox="1"/>
          <p:nvPr/>
        </p:nvSpPr>
        <p:spPr>
          <a:xfrm>
            <a:off x="2385423" y="1825897"/>
            <a:ext cx="74269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Open Sans Light"/>
                <a:ea typeface="Open Sans Light"/>
                <a:cs typeface="Open Sans Light"/>
              </a:rPr>
              <a:t>A Binary Classification Model:</a:t>
            </a:r>
          </a:p>
          <a:p>
            <a:pPr algn="ctr"/>
            <a:endParaRPr lang="en-US" sz="2400">
              <a:latin typeface="Open Sans Light"/>
              <a:ea typeface="Open Sans Light"/>
              <a:cs typeface="Open Sans Light"/>
            </a:endParaRPr>
          </a:p>
          <a:p>
            <a:pPr algn="ctr"/>
            <a:r>
              <a:rPr lang="en-US" sz="2400">
                <a:latin typeface="Open Sans Light"/>
                <a:ea typeface="Open Sans Light"/>
                <a:cs typeface="Open Sans Light"/>
              </a:rPr>
              <a:t>Predicting whether a student will dropout or not</a:t>
            </a:r>
          </a:p>
        </p:txBody>
      </p:sp>
    </p:spTree>
    <p:extLst>
      <p:ext uri="{BB962C8B-B14F-4D97-AF65-F5344CB8AC3E}">
        <p14:creationId xmlns:p14="http://schemas.microsoft.com/office/powerpoint/2010/main" val="13185600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2C9078-D83E-5156-A8A2-2E31499757CD}"/>
              </a:ext>
            </a:extLst>
          </p:cNvPr>
          <p:cNvCxnSpPr>
            <a:cxnSpLocks/>
          </p:cNvCxnSpPr>
          <p:nvPr/>
        </p:nvCxnSpPr>
        <p:spPr>
          <a:xfrm>
            <a:off x="396183" y="1984398"/>
            <a:ext cx="3929436" cy="100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3C253C-DF8C-D47A-0A7C-61AC45E81F5B}"/>
              </a:ext>
            </a:extLst>
          </p:cNvPr>
          <p:cNvSpPr txBox="1"/>
          <p:nvPr/>
        </p:nvSpPr>
        <p:spPr>
          <a:xfrm>
            <a:off x="392730" y="1045957"/>
            <a:ext cx="45032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Open Sans Light"/>
                <a:ea typeface="Open Sans"/>
                <a:cs typeface="Open Sans"/>
              </a:rPr>
              <a:t>Personal and Demographic Information</a:t>
            </a:r>
            <a:endParaRPr lang="en-US" sz="2400" b="1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24792-AEE5-4E93-3AAC-D3E8A1AD8E17}"/>
              </a:ext>
            </a:extLst>
          </p:cNvPr>
          <p:cNvSpPr txBox="1"/>
          <p:nvPr/>
        </p:nvSpPr>
        <p:spPr>
          <a:xfrm>
            <a:off x="389906" y="2230582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Marital Status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Nationality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Gender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Age at Enrollment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International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FA2BF32-FCA7-2D54-7A1F-12739B997CCF}"/>
              </a:ext>
            </a:extLst>
          </p:cNvPr>
          <p:cNvSpPr txBox="1"/>
          <p:nvPr/>
        </p:nvSpPr>
        <p:spPr>
          <a:xfrm>
            <a:off x="235711" y="296368"/>
            <a:ext cx="11725586" cy="12618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Grouping of Attributes</a:t>
            </a:r>
            <a:endParaRPr lang="en-US" sz="2800">
              <a:solidFill>
                <a:schemeClr val="accent1"/>
              </a:solidFill>
            </a:endParaRPr>
          </a:p>
          <a:p>
            <a:endParaRPr lang="en-US" sz="2400" b="1">
              <a:latin typeface="Open Sans"/>
              <a:ea typeface="Open Sans"/>
              <a:cs typeface="Open Sans"/>
            </a:endParaRPr>
          </a:p>
          <a:p>
            <a:endParaRPr lang="en-US" sz="2400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66B985-2C47-376B-3D38-95E7AAC573ED}"/>
              </a:ext>
            </a:extLst>
          </p:cNvPr>
          <p:cNvCxnSpPr>
            <a:cxnSpLocks/>
          </p:cNvCxnSpPr>
          <p:nvPr/>
        </p:nvCxnSpPr>
        <p:spPr>
          <a:xfrm>
            <a:off x="4540610" y="1995727"/>
            <a:ext cx="3936120" cy="100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254EAB82-B57E-E39C-95E3-408829FDAF03}"/>
              </a:ext>
            </a:extLst>
          </p:cNvPr>
          <p:cNvSpPr>
            <a:spLocks noGrp="1"/>
          </p:cNvSpPr>
          <p:nvPr/>
        </p:nvSpPr>
        <p:spPr>
          <a:xfrm>
            <a:off x="3353356" y="865545"/>
            <a:ext cx="4393446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>
              <a:latin typeface="Open Sans Light"/>
              <a:ea typeface="+mj-lt"/>
              <a:cs typeface="+mj-lt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89AE5992-6964-C9F1-BC69-861D0120D9FE}"/>
              </a:ext>
            </a:extLst>
          </p:cNvPr>
          <p:cNvSpPr txBox="1"/>
          <p:nvPr/>
        </p:nvSpPr>
        <p:spPr>
          <a:xfrm>
            <a:off x="4336411" y="2235139"/>
            <a:ext cx="2743200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/>
              <a:buChar char="•"/>
            </a:pPr>
            <a:r>
              <a:rPr lang="en-US">
                <a:latin typeface="Open Sans Light"/>
                <a:cs typeface="Arial"/>
              </a:rPr>
              <a:t>Mother's Qualification​​</a:t>
            </a: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Open Sans Light"/>
                <a:cs typeface="Arial"/>
              </a:rPr>
              <a:t>Father's Qualification​​</a:t>
            </a: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Open Sans Light"/>
                <a:cs typeface="Arial"/>
              </a:rPr>
              <a:t>Mother's Occupation​​</a:t>
            </a: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Open Sans Light"/>
              <a:ea typeface="Open Sans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Open Sans Light"/>
                <a:cs typeface="Arial"/>
              </a:rPr>
              <a:t>Father's Occupation</a:t>
            </a:r>
            <a:endParaRPr lang="en-US">
              <a:latin typeface="Open Sans Light"/>
              <a:ea typeface="Open Sans Light"/>
              <a:cs typeface="Arial"/>
            </a:endParaRP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176B52E3-7CFB-65FE-56F4-C42B2A72EEE6}"/>
              </a:ext>
            </a:extLst>
          </p:cNvPr>
          <p:cNvSpPr txBox="1"/>
          <p:nvPr/>
        </p:nvSpPr>
        <p:spPr>
          <a:xfrm>
            <a:off x="8931808" y="672944"/>
            <a:ext cx="3381845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Open Sans Light"/>
                <a:ea typeface="Open Sans Light"/>
                <a:cs typeface="Open Sans Light"/>
              </a:rPr>
              <a:t>Financial and </a:t>
            </a:r>
            <a:br>
              <a:rPr lang="en-US" sz="2400" b="1">
                <a:latin typeface="Open Sans Light"/>
                <a:ea typeface="Open Sans Light"/>
                <a:cs typeface="Open Sans Light"/>
              </a:rPr>
            </a:br>
            <a:r>
              <a:rPr lang="en-US" sz="2400" b="1">
                <a:latin typeface="Open Sans Light"/>
                <a:ea typeface="Open Sans Light"/>
                <a:cs typeface="Open Sans Light"/>
              </a:rPr>
              <a:t>Socioeconomic Information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65BB7-8A4A-F663-75E7-2737BA40E35E}"/>
              </a:ext>
            </a:extLst>
          </p:cNvPr>
          <p:cNvCxnSpPr>
            <a:cxnSpLocks/>
          </p:cNvCxnSpPr>
          <p:nvPr/>
        </p:nvCxnSpPr>
        <p:spPr>
          <a:xfrm>
            <a:off x="9001495" y="1999371"/>
            <a:ext cx="32497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7">
            <a:extLst>
              <a:ext uri="{FF2B5EF4-FFF2-40B4-BE49-F238E27FC236}">
                <a16:creationId xmlns:a16="http://schemas.microsoft.com/office/drawing/2014/main" id="{303DBCA3-61E3-6D01-5227-005DD8EA4276}"/>
              </a:ext>
            </a:extLst>
          </p:cNvPr>
          <p:cNvSpPr txBox="1"/>
          <p:nvPr/>
        </p:nvSpPr>
        <p:spPr>
          <a:xfrm>
            <a:off x="9213281" y="2169512"/>
            <a:ext cx="274320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Debter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Tuition Fees Up To Date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Scholarship Holder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Unemployment Rate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Inflation Rate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GDP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044F0-C285-205B-18F2-D247C0531843}"/>
              </a:ext>
            </a:extLst>
          </p:cNvPr>
          <p:cNvSpPr txBox="1"/>
          <p:nvPr/>
        </p:nvSpPr>
        <p:spPr>
          <a:xfrm>
            <a:off x="4754479" y="964532"/>
            <a:ext cx="349517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Open Sans Light"/>
              </a:rPr>
              <a:t>Family </a:t>
            </a:r>
            <a:br>
              <a:rPr lang="en-US" sz="2400" b="1">
                <a:latin typeface="Open Sans Light"/>
              </a:rPr>
            </a:br>
            <a:r>
              <a:rPr lang="en-US" sz="2400" b="1">
                <a:latin typeface="Open Sans Light"/>
                <a:ea typeface="Open Sans Light"/>
                <a:cs typeface="Open Sans Light"/>
              </a:rPr>
              <a:t>Background</a:t>
            </a:r>
            <a:endParaRPr lang="en-US" sz="2400"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57710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AC65D-D6D2-E7CC-E5DE-8F5AA4EE23EF}"/>
              </a:ext>
            </a:extLst>
          </p:cNvPr>
          <p:cNvCxnSpPr>
            <a:cxnSpLocks/>
          </p:cNvCxnSpPr>
          <p:nvPr/>
        </p:nvCxnSpPr>
        <p:spPr>
          <a:xfrm>
            <a:off x="373613" y="1618762"/>
            <a:ext cx="550022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2">
            <a:extLst>
              <a:ext uri="{FF2B5EF4-FFF2-40B4-BE49-F238E27FC236}">
                <a16:creationId xmlns:a16="http://schemas.microsoft.com/office/drawing/2014/main" id="{6DF7763A-D0DE-0436-86B1-433EAAA06E6E}"/>
              </a:ext>
            </a:extLst>
          </p:cNvPr>
          <p:cNvSpPr txBox="1"/>
          <p:nvPr/>
        </p:nvSpPr>
        <p:spPr>
          <a:xfrm>
            <a:off x="222194" y="1053466"/>
            <a:ext cx="643287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Open Sans Light"/>
                <a:ea typeface="Open Sans"/>
                <a:cs typeface="Open Sans"/>
              </a:rPr>
              <a:t>Academic Information and Performance</a:t>
            </a:r>
            <a:endParaRPr lang="en-US" sz="2400" b="1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29155-1599-1FE7-B143-793B347A2908}"/>
              </a:ext>
            </a:extLst>
          </p:cNvPr>
          <p:cNvSpPr txBox="1"/>
          <p:nvPr/>
        </p:nvSpPr>
        <p:spPr>
          <a:xfrm>
            <a:off x="370114" y="1993075"/>
            <a:ext cx="4586740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    Previous Qualifications</a:t>
            </a:r>
            <a:endParaRPr lang="en-US"/>
          </a:p>
          <a:p>
            <a:pPr>
              <a:buFont typeface="Arial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Arial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    Admission Grade</a:t>
            </a:r>
          </a:p>
          <a:p>
            <a:pPr>
              <a:buFont typeface="Arial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Arial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    Educational Special Needs</a:t>
            </a:r>
            <a:endParaRPr lang="en-US">
              <a:latin typeface="Aptos" panose="020B0004020202020204"/>
              <a:ea typeface="Open Sans Light"/>
              <a:cs typeface="Open Sans Light"/>
            </a:endParaRPr>
          </a:p>
          <a:p>
            <a:pPr>
              <a:buFont typeface="Arial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Arial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    Curricular Units 1st Sem </a:t>
            </a:r>
            <a:br>
              <a:rPr lang="en-US">
                <a:latin typeface="Open Sans Light"/>
                <a:ea typeface="Open Sans Light"/>
                <a:cs typeface="Open Sans Light"/>
              </a:rPr>
            </a:br>
            <a:r>
              <a:rPr lang="en-US">
                <a:latin typeface="Open Sans Light"/>
                <a:ea typeface="Open Sans Light"/>
                <a:cs typeface="Open Sans Light"/>
              </a:rPr>
              <a:t> </a:t>
            </a:r>
            <a:r>
              <a:rPr lang="en-US" sz="1600">
                <a:latin typeface="Open Sans Light"/>
                <a:ea typeface="Open Sans Light"/>
                <a:cs typeface="Open Sans Light"/>
              </a:rPr>
              <a:t> </a:t>
            </a:r>
            <a:r>
              <a:rPr lang="en-US" sz="1400">
                <a:latin typeface="Open Sans Light"/>
                <a:ea typeface="Open Sans Light"/>
                <a:cs typeface="Open Sans Light"/>
              </a:rPr>
              <a:t> Credited, Enrolled, Approved, </a:t>
            </a:r>
            <a:endParaRPr lang="en-US" sz="1400">
              <a:latin typeface="Aptos" panose="020B0004020202020204"/>
              <a:ea typeface="Open Sans Light"/>
              <a:cs typeface="Open Sans Light"/>
            </a:endParaRPr>
          </a:p>
          <a:p>
            <a:r>
              <a:rPr lang="en-US" sz="1400">
                <a:latin typeface="Open Sans Light"/>
                <a:ea typeface="Open Sans Light"/>
                <a:cs typeface="Open Sans Light"/>
              </a:rPr>
              <a:t>     Evaluations, Grade, Without Evaluations</a:t>
            </a:r>
            <a:endParaRPr lang="en-US" sz="1400">
              <a:latin typeface="Aptos" panose="020B0004020202020204"/>
              <a:ea typeface="Open Sans Light"/>
              <a:cs typeface="Open Sans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 Curricular Units 2nd Sem </a:t>
            </a:r>
          </a:p>
          <a:p>
            <a:r>
              <a:rPr lang="en-US">
                <a:latin typeface="Open Sans Light"/>
                <a:ea typeface="Open Sans Light"/>
                <a:cs typeface="Open Sans Light"/>
              </a:rPr>
              <a:t> </a:t>
            </a:r>
            <a:r>
              <a:rPr lang="en-US" sz="1600">
                <a:latin typeface="Open Sans Light"/>
                <a:ea typeface="Open Sans Light"/>
                <a:cs typeface="Open Sans Light"/>
              </a:rPr>
              <a:t>   </a:t>
            </a:r>
            <a:r>
              <a:rPr lang="en-US" sz="1400">
                <a:latin typeface="Open Sans Light"/>
                <a:ea typeface="Open Sans Light"/>
                <a:cs typeface="Open Sans Light"/>
              </a:rPr>
              <a:t>Credited, Enrolled, Evaluations</a:t>
            </a:r>
            <a:endParaRPr lang="en-US" sz="1400">
              <a:latin typeface="Aptos" panose="020B0004020202020204"/>
              <a:ea typeface="Open Sans Light"/>
              <a:cs typeface="Open Sans Light"/>
            </a:endParaRPr>
          </a:p>
          <a:p>
            <a:r>
              <a:rPr lang="en-US" sz="1400">
                <a:latin typeface="Open Sans Light"/>
                <a:ea typeface="Open Sans Light"/>
                <a:cs typeface="Open Sans Light"/>
              </a:rPr>
              <a:t>      Approved, Grade, Without Evaluations</a:t>
            </a:r>
          </a:p>
        </p:txBody>
      </p:sp>
      <p:sp>
        <p:nvSpPr>
          <p:cNvPr id="2" name="TextBox 53">
            <a:extLst>
              <a:ext uri="{FF2B5EF4-FFF2-40B4-BE49-F238E27FC236}">
                <a16:creationId xmlns:a16="http://schemas.microsoft.com/office/drawing/2014/main" id="{248CC0D9-36C7-A1D8-CE20-C55B8BF8D89A}"/>
              </a:ext>
            </a:extLst>
          </p:cNvPr>
          <p:cNvSpPr txBox="1"/>
          <p:nvPr/>
        </p:nvSpPr>
        <p:spPr>
          <a:xfrm>
            <a:off x="6418978" y="1024950"/>
            <a:ext cx="493896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Open Sans Light"/>
                <a:ea typeface="Open Sans Light"/>
                <a:cs typeface="Open Sans"/>
              </a:rPr>
              <a:t>University Specific Information</a:t>
            </a:r>
            <a:endParaRPr lang="en-US" sz="2400" b="1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AB7392-55DA-9161-16C9-7BCC2DF6D3FC}"/>
              </a:ext>
            </a:extLst>
          </p:cNvPr>
          <p:cNvCxnSpPr>
            <a:cxnSpLocks/>
          </p:cNvCxnSpPr>
          <p:nvPr/>
        </p:nvCxnSpPr>
        <p:spPr>
          <a:xfrm>
            <a:off x="6420523" y="1591026"/>
            <a:ext cx="550022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B2991A7E-AEE4-D070-99E8-D01FA04DEC56}"/>
              </a:ext>
            </a:extLst>
          </p:cNvPr>
          <p:cNvSpPr txBox="1"/>
          <p:nvPr/>
        </p:nvSpPr>
        <p:spPr>
          <a:xfrm>
            <a:off x="7042954" y="1993509"/>
            <a:ext cx="3681507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Application Mode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Application Order 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Course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Daytime/Evening Attendance 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Previous Qualification Grade </a:t>
            </a:r>
          </a:p>
          <a:p>
            <a:pPr>
              <a:buFont typeface=""/>
              <a:buChar char="•"/>
            </a:pPr>
            <a:endParaRPr lang="en-US">
              <a:latin typeface="Open Sans Light"/>
              <a:ea typeface="Open Sans Light"/>
              <a:cs typeface="Open Sans Light"/>
            </a:endParaRPr>
          </a:p>
          <a:p>
            <a:pPr>
              <a:buFont typeface=""/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Displaced</a:t>
            </a:r>
          </a:p>
        </p:txBody>
      </p:sp>
    </p:spTree>
    <p:extLst>
      <p:ext uri="{BB962C8B-B14F-4D97-AF65-F5344CB8AC3E}">
        <p14:creationId xmlns:p14="http://schemas.microsoft.com/office/powerpoint/2010/main" val="35803199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Document 3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62ACD-ADF7-901F-A19A-11E6348DD79F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Data Attributes and Their Relationship with the </a:t>
            </a:r>
            <a:r>
              <a:rPr lang="en-US" sz="25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Scholarship Holder.</a:t>
            </a:r>
            <a:br>
              <a:rPr lang="en-US" sz="25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5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47C01547-4192-16B7-96C2-AC149FAF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89" y="908869"/>
            <a:ext cx="6986399" cy="4817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43997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IIAzwASru4RLKyiBqs5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881</Words>
  <Application>Microsoft Office PowerPoint</Application>
  <PresentationFormat>Widescreen</PresentationFormat>
  <Paragraphs>233</Paragraphs>
  <Slides>18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Aptos</vt:lpstr>
      <vt:lpstr>Aptos Display</vt:lpstr>
      <vt:lpstr>Arial</vt:lpstr>
      <vt:lpstr>Arial,Sans-Serif</vt:lpstr>
      <vt:lpstr>Calibri</vt:lpstr>
      <vt:lpstr>Chronicle Display Black</vt:lpstr>
      <vt:lpstr>Open Sans</vt:lpstr>
      <vt:lpstr>Open Sans Light</vt:lpstr>
      <vt:lpstr>Open Sans Semibold</vt:lpstr>
      <vt:lpstr>Wingdings</vt:lpstr>
      <vt:lpstr>Wingdings 2</vt:lpstr>
      <vt:lpstr>office theme</vt:lpstr>
      <vt:lpstr>think-cell Slide</vt:lpstr>
      <vt:lpstr>PowerPoint Presentation</vt:lpstr>
      <vt:lpstr>Meet the Team</vt:lpstr>
      <vt:lpstr>Agenda</vt:lpstr>
      <vt:lpstr>With 23.3% of students leaving undergraduate programs every year,</vt:lpstr>
      <vt:lpstr>Goals &amp;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that we are looking for </vt:lpstr>
      <vt:lpstr>Choosing the models</vt:lpstr>
      <vt:lpstr>PowerPoint Presentation</vt:lpstr>
      <vt:lpstr>Choosing the final model</vt:lpstr>
      <vt:lpstr>About the final model</vt:lpstr>
      <vt:lpstr>Conclusion</vt:lpstr>
      <vt:lpstr>PowerPoint Presentation</vt:lpstr>
      <vt:lpstr>Appendix 1.1- Feature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Jacobs, Andre</cp:lastModifiedBy>
  <cp:revision>6</cp:revision>
  <dcterms:created xsi:type="dcterms:W3CDTF">2024-09-23T13:50:43Z</dcterms:created>
  <dcterms:modified xsi:type="dcterms:W3CDTF">2024-10-04T16:51:12Z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2024-09-23T13:50:51Z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58ecbc40-1500-4a8b-8d03-1f5eec03855a</vt:lpwstr>
  </property>
  <property fmtid="{D5CDD505-2E9C-101B-9397-08002B2CF9AE}" pid="8" name="MSIP_Label_ea60d57e-af5b-4752-ac57-3e4f28ca11dc_ContentBits">
    <vt:lpwstr>0</vt:lpwstr>
  </property>
</Properties>
</file>